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70" r:id="rId6"/>
    <p:sldId id="289" r:id="rId7"/>
    <p:sldId id="290" r:id="rId8"/>
    <p:sldId id="261" r:id="rId9"/>
    <p:sldId id="271" r:id="rId10"/>
    <p:sldId id="279" r:id="rId11"/>
    <p:sldId id="278" r:id="rId12"/>
    <p:sldId id="262" r:id="rId13"/>
    <p:sldId id="272" r:id="rId14"/>
    <p:sldId id="280" r:id="rId15"/>
    <p:sldId id="263" r:id="rId16"/>
    <p:sldId id="273" r:id="rId17"/>
    <p:sldId id="264" r:id="rId18"/>
    <p:sldId id="274" r:id="rId19"/>
    <p:sldId id="265" r:id="rId20"/>
    <p:sldId id="275" r:id="rId21"/>
    <p:sldId id="281" r:id="rId22"/>
    <p:sldId id="282" r:id="rId23"/>
    <p:sldId id="283" r:id="rId24"/>
    <p:sldId id="291" r:id="rId25"/>
    <p:sldId id="292" r:id="rId26"/>
    <p:sldId id="266" r:id="rId27"/>
    <p:sldId id="276" r:id="rId28"/>
    <p:sldId id="260" r:id="rId29"/>
    <p:sldId id="277" r:id="rId30"/>
    <p:sldId id="284" r:id="rId31"/>
    <p:sldId id="285" r:id="rId32"/>
    <p:sldId id="268" r:id="rId33"/>
    <p:sldId id="267" r:id="rId34"/>
    <p:sldId id="269" r:id="rId35"/>
    <p:sldId id="287" r:id="rId36"/>
    <p:sldId id="286" r:id="rId37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EABFBC-C100-484A-9B5E-BF3652A977F6}" type="datetimeFigureOut">
              <a:rPr lang="en-GB" smtClean="0"/>
              <a:t>18/08/2016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5A001-33BB-44A4-84BE-496F523565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209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001-33BB-44A4-84BE-496F523565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566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001-33BB-44A4-84BE-496F523565B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6733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001-33BB-44A4-84BE-496F523565B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916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001-33BB-44A4-84BE-496F523565BC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56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001-33BB-44A4-84BE-496F523565B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2068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5A001-33BB-44A4-84BE-496F523565BC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13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FD4F99-92F2-4649-8871-8277F2657447}" type="datetime1">
              <a:rPr lang="en-GB" smtClean="0"/>
              <a:t>18/08/2016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CB3D8-F7E3-4874-BCE8-EC08B3B001EE}" type="datetime1">
              <a:rPr lang="en-GB" smtClean="0"/>
              <a:t>18/08/2016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913BE-778E-41B9-911B-0031E7727FEB}" type="datetime1">
              <a:rPr lang="en-GB" smtClean="0"/>
              <a:t>18/08/2016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5662-DE57-4866-8FE6-AD1B98295C27}" type="datetime1">
              <a:rPr lang="en-GB" smtClean="0"/>
              <a:t>18/08/2016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94929-B910-4A46-AC6A-BDC417BBE24D}" type="datetime1">
              <a:rPr lang="en-GB" smtClean="0"/>
              <a:t>18/08/2016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71BAA-E44F-4487-AFC5-E2420224E383}" type="datetime1">
              <a:rPr lang="en-GB" smtClean="0"/>
              <a:t>18/08/2016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33ECA-BA49-4F61-9AAE-EAF597950860}" type="datetime1">
              <a:rPr lang="en-GB" smtClean="0"/>
              <a:t>18/08/2016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B54CB-90D9-4509-BE0D-602C075EB3C9}" type="datetime1">
              <a:rPr lang="en-GB" smtClean="0"/>
              <a:t>18/08/2016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943AE-B3FC-4337-BBB4-3080B6BD990C}" type="datetime1">
              <a:rPr lang="en-GB" smtClean="0"/>
              <a:t>18/08/2016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B3BD4-12DE-4FEE-9AE8-6ACAA3D88227}" type="datetime1">
              <a:rPr lang="en-GB" smtClean="0"/>
              <a:t>18/08/2016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D778AB-8839-4155-95D4-FD326860E201}" type="datetime1">
              <a:rPr lang="en-GB" smtClean="0"/>
              <a:t>18/08/2016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264A505-30BF-4F38-97DE-C1F7BBFB0D2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5849684F-E608-433A-867C-1738D270287E}" type="datetime1">
              <a:rPr lang="en-GB" smtClean="0"/>
              <a:t>18/08/2016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Latn-BA" sz="3600" cap="small" dirty="0" smtClean="0"/>
              <a:t>PREZENTACIJA RADOVA NA SANACIJI KLIZIŠTA U 2016. GODINI SA OKVIRNIM PLANOM ZA 2017. GODINU</a:t>
            </a:r>
            <a:endParaRPr lang="en-GB" sz="36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s-Latn-BA" sz="2800" dirty="0" smtClean="0"/>
              <a:t>NA PODRUČJU OPĆINE VOGOŠĆA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719258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NEBOČAJ do br. 35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10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"/>
          <a:stretch/>
        </p:blipFill>
        <p:spPr>
          <a:xfrm>
            <a:off x="3995937" y="4149080"/>
            <a:ext cx="4248472" cy="24092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" b="18500"/>
          <a:stretch/>
        </p:blipFill>
        <p:spPr>
          <a:xfrm>
            <a:off x="323528" y="1628800"/>
            <a:ext cx="3539876" cy="49294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51" y="1628800"/>
            <a:ext cx="4242058" cy="238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1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NEBOČAJ do br. 35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1417638"/>
            <a:ext cx="3816424" cy="2862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6"/>
          <a:stretch/>
        </p:blipFill>
        <p:spPr>
          <a:xfrm>
            <a:off x="4283968" y="1413513"/>
            <a:ext cx="3997787" cy="28623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008" y="4365104"/>
            <a:ext cx="3456384" cy="230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0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MEHTEFČIĆ/RAVNE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141168"/>
          </a:xfrm>
        </p:spPr>
        <p:txBody>
          <a:bodyPr>
            <a:normAutofit/>
          </a:bodyPr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142.951,77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Općina Vogošća, Zavod za izgradnju                 Kantona Sarajevo i Kantonalna uprava civilne zaštite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 smtClean="0"/>
              <a:t>HARYSCO d.o.o. Sarajevo</a:t>
            </a:r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7</a:t>
            </a:r>
          </a:p>
          <a:p>
            <a:r>
              <a:rPr lang="bs-Latn-BA" sz="2000" dirty="0" smtClean="0"/>
              <a:t>ZNAČAJ PROJEKTA i IZVEDENI RADOVI: </a:t>
            </a:r>
          </a:p>
          <a:p>
            <a:pPr lvl="1"/>
            <a:r>
              <a:rPr lang="bs-Latn-BA" sz="1800" dirty="0" smtClean="0"/>
              <a:t>Osigurana je stabilnost padine, kao i lokalnog puta u ulici Ravne.</a:t>
            </a:r>
          </a:p>
          <a:p>
            <a:pPr lvl="1"/>
            <a:r>
              <a:rPr lang="bs-Latn-BA" sz="1800" dirty="0" smtClean="0"/>
              <a:t>Osigurano je 7 stambenih objekata iznad lokalnog puta, kao i nekoliko objekata ispod puta, indirektno ugroženih klizištem.</a:t>
            </a:r>
          </a:p>
          <a:p>
            <a:pPr lvl="1"/>
            <a:r>
              <a:rPr lang="bs-Latn-BA" sz="1800" dirty="0" smtClean="0"/>
              <a:t>Postavljeno je 80kom betonskih gabiona.</a:t>
            </a:r>
          </a:p>
          <a:p>
            <a:pPr lvl="1"/>
            <a:r>
              <a:rPr lang="bs-Latn-BA" sz="1800" dirty="0" smtClean="0"/>
              <a:t>Izgrađena je AB potporna konstrukcija dužine cca 130m (ugrađeno 190m3 betona marke MB30 u zid i kontrafore i 10,5t armature)</a:t>
            </a:r>
          </a:p>
          <a:p>
            <a:pPr lvl="1"/>
            <a:r>
              <a:rPr lang="bs-Latn-BA" sz="1800" dirty="0" smtClean="0"/>
              <a:t>Ugrađeno je 130m drenažne i 110m kanalizacione PP dvoslojne korugirane cijevi DN250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MEHTEFČIĆ/RAVNE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13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573016"/>
            <a:ext cx="5504612" cy="3096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t="10800" r="8263" b="8001"/>
          <a:stretch/>
        </p:blipFill>
        <p:spPr>
          <a:xfrm>
            <a:off x="3347864" y="1268760"/>
            <a:ext cx="4967453" cy="305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3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MEHTEFČIĆ/RAVNE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14</a:t>
            </a:fld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06"/>
          <a:stretch/>
        </p:blipFill>
        <p:spPr>
          <a:xfrm>
            <a:off x="3635896" y="1305405"/>
            <a:ext cx="4536504" cy="27148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6967" y="2485661"/>
            <a:ext cx="5395459" cy="3034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705" y="4149080"/>
            <a:ext cx="4536504" cy="255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77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MUJE ŠEJTE 66 i 120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32.182,55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Općina Vogošća, Zavod za izgradnju                 Kantona Sarajevo i Kantonalna uprava civilne zaštite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/>
              <a:t>GRAKOP d.o.o. Kiseljak</a:t>
            </a:r>
            <a:endParaRPr lang="bs-Latn-BA" sz="2000" dirty="0"/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MUJE ŠEJTE 66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000" dirty="0"/>
              <a:t>BROJ OBJEKATA U ZONI KLIZIŠTA: </a:t>
            </a:r>
            <a:r>
              <a:rPr lang="bs-Latn-BA" sz="2000" b="1" dirty="0" smtClean="0"/>
              <a:t>4</a:t>
            </a:r>
            <a:endParaRPr lang="bs-Latn-BA" sz="2000" b="1" dirty="0"/>
          </a:p>
          <a:p>
            <a:r>
              <a:rPr lang="bs-Latn-BA" sz="2000" dirty="0" smtClean="0"/>
              <a:t>ZNAČAJ PROJEKTA i IZVEDENI </a:t>
            </a:r>
            <a:r>
              <a:rPr lang="bs-Latn-BA" sz="2000" dirty="0"/>
              <a:t>RADOVI: </a:t>
            </a:r>
          </a:p>
          <a:p>
            <a:pPr lvl="1"/>
            <a:r>
              <a:rPr lang="bs-Latn-BA" sz="1800" dirty="0" smtClean="0"/>
              <a:t>Osigurana stabilnost padine dreniranjem podzemnih voda. Osigurana ukupno 4 stambena objekta kao i nekoliko pomoćnih.</a:t>
            </a:r>
            <a:endParaRPr lang="hr-BA" dirty="0"/>
          </a:p>
          <a:p>
            <a:pPr lvl="1"/>
            <a:r>
              <a:rPr lang="hr-BA" sz="1800" dirty="0" smtClean="0"/>
              <a:t>Ugrađeno ukupno 105m PP dvoslojnih korugiranih cijevi profila DN250mm (drenažne) i DN 300mm (kanalizacione).</a:t>
            </a:r>
          </a:p>
          <a:p>
            <a:pPr marL="411480" lvl="1" indent="0">
              <a:buNone/>
            </a:pPr>
            <a:endParaRPr lang="bs-Latn-BA" sz="18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47"/>
          <a:stretch/>
        </p:blipFill>
        <p:spPr>
          <a:xfrm>
            <a:off x="4353230" y="3717032"/>
            <a:ext cx="3963186" cy="2807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2"/>
          <a:stretch/>
        </p:blipFill>
        <p:spPr>
          <a:xfrm>
            <a:off x="188190" y="3738897"/>
            <a:ext cx="4023770" cy="278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MUJE ŠEJTE 120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80728"/>
            <a:ext cx="4562178" cy="4800600"/>
          </a:xfrm>
        </p:spPr>
        <p:txBody>
          <a:bodyPr>
            <a:normAutofit/>
          </a:bodyPr>
          <a:lstStyle/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1</a:t>
            </a:r>
          </a:p>
          <a:p>
            <a:r>
              <a:rPr lang="bs-Latn-BA" sz="2000" dirty="0" smtClean="0"/>
              <a:t>ZNAČAJ PROJEKTA i IZVEDENI RADOVI: </a:t>
            </a:r>
          </a:p>
          <a:p>
            <a:pPr lvl="1"/>
            <a:r>
              <a:rPr lang="bs-Latn-BA" sz="1800" dirty="0" smtClean="0"/>
              <a:t>Osigurana stabilnost padine na navedenoj mikrolokaciji. Spriječeno širenje klizišta ka stambenom objektu.</a:t>
            </a:r>
          </a:p>
          <a:p>
            <a:pPr lvl="1"/>
            <a:r>
              <a:rPr lang="bs-Latn-BA" sz="1800" dirty="0" smtClean="0"/>
              <a:t>Riješeno oticanje oborinskih voda ugradnjom poprečne rešetke, betonskih ivičnjaka i izgradnjom betonske kanalice. </a:t>
            </a:r>
          </a:p>
          <a:p>
            <a:pPr lvl="1"/>
            <a:r>
              <a:rPr lang="bs-Latn-BA" sz="1800" dirty="0" smtClean="0"/>
              <a:t>Izvedena AB potporna konstrukcija dužine 11m kao mjera stabilizacije pristupnog puta.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17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/>
          <a:stretch/>
        </p:blipFill>
        <p:spPr>
          <a:xfrm>
            <a:off x="5220072" y="1700808"/>
            <a:ext cx="3024336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3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MUJE ŠEJTE 120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18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6"/>
          <a:stretch/>
        </p:blipFill>
        <p:spPr>
          <a:xfrm>
            <a:off x="457200" y="1412776"/>
            <a:ext cx="5051138" cy="3522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11"/>
          <a:stretch/>
        </p:blipFill>
        <p:spPr>
          <a:xfrm>
            <a:off x="3870968" y="4005063"/>
            <a:ext cx="4432845" cy="26642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44" b="11561"/>
          <a:stretch/>
        </p:blipFill>
        <p:spPr>
          <a:xfrm>
            <a:off x="457200" y="5337211"/>
            <a:ext cx="3322712" cy="13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7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UGORSKO II/21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17.545,73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Općina Vogošća, Zavod za izgradnju                 Kantona Sarajevo i Kantonalna uprava civilne zaštite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 smtClean="0"/>
              <a:t>SELA d.o.o. Sarajevo</a:t>
            </a:r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2</a:t>
            </a:r>
          </a:p>
          <a:p>
            <a:r>
              <a:rPr lang="bs-Latn-BA" sz="2000" dirty="0" smtClean="0"/>
              <a:t>ZNAČAJ PROJEKTA i IZVEDENI RADOVI: </a:t>
            </a:r>
          </a:p>
          <a:p>
            <a:pPr lvl="1"/>
            <a:r>
              <a:rPr lang="bs-Latn-BA" sz="1800" dirty="0" smtClean="0"/>
              <a:t>Osigurana stabilnost padine koja gravitira prema potoku Borovac i  stambeni objekat koji je pokretanjem klizišta pretrpio određena oštećenja.</a:t>
            </a:r>
          </a:p>
          <a:p>
            <a:pPr lvl="1"/>
            <a:r>
              <a:rPr lang="bs-Latn-BA" sz="1800" dirty="0" smtClean="0"/>
              <a:t>Izvedena je AB potporna konstrukcija na kontraforima dužine 20m.</a:t>
            </a:r>
          </a:p>
          <a:p>
            <a:pPr lvl="1"/>
            <a:r>
              <a:rPr lang="bs-Latn-BA" sz="1800" dirty="0" smtClean="0"/>
              <a:t>Položena je drenaža iznad AB zida i izgrađen kolektor za kontrolisanu odvodnju dreniranih voda u dužini od 35m (obje cijevi su PP dvoslojne korugirane, promjera 250mm).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SADRŽAJ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400" dirty="0" smtClean="0"/>
              <a:t>SANIRANA KLIZIŠTA U 2016. GODINI</a:t>
            </a:r>
          </a:p>
          <a:p>
            <a:r>
              <a:rPr lang="bs-Latn-BA" sz="2400" dirty="0" smtClean="0"/>
              <a:t>HITNE INTERVENCIJE OPĆINSKOG ŠTABA CIVILNE ZAŠTITE OPĆINE VOGOŠĆA U 2016. GODINI</a:t>
            </a:r>
          </a:p>
          <a:p>
            <a:r>
              <a:rPr lang="bs-Latn-BA" sz="2400" dirty="0" smtClean="0"/>
              <a:t>PROJEKTOVANJE U 2016. GODINI</a:t>
            </a:r>
          </a:p>
          <a:p>
            <a:r>
              <a:rPr lang="bs-Latn-BA" sz="2400" dirty="0" smtClean="0"/>
              <a:t>UKUPAN IZNOS ULOŽENIH SREDSTAVA U 2016. GODINI NA PODRUČJU OPĆINE VOGOŠĆA</a:t>
            </a:r>
          </a:p>
          <a:p>
            <a:r>
              <a:rPr lang="bs-Latn-BA" sz="2400" dirty="0" smtClean="0"/>
              <a:t>OKVIRNI PLAN ZA 2017. GODINU</a:t>
            </a:r>
          </a:p>
          <a:p>
            <a:endParaRPr lang="bs-Latn-BA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964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UGORSKO II/21</a:t>
            </a:r>
            <a:endParaRPr lang="en-GB" sz="40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70" y="1417638"/>
            <a:ext cx="3107230" cy="233042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92"/>
          <a:stretch/>
        </p:blipFill>
        <p:spPr>
          <a:xfrm>
            <a:off x="428376" y="1417638"/>
            <a:ext cx="4541594" cy="38835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55"/>
          <a:stretch/>
        </p:blipFill>
        <p:spPr>
          <a:xfrm>
            <a:off x="5070667" y="3848048"/>
            <a:ext cx="2381653" cy="282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1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UGORSKO II/21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21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15" y="1340768"/>
            <a:ext cx="4174001" cy="27809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2" b="13871"/>
          <a:stretch/>
        </p:blipFill>
        <p:spPr>
          <a:xfrm>
            <a:off x="1820247" y="4221088"/>
            <a:ext cx="4893905" cy="2448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40768"/>
            <a:ext cx="3707904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01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GORA br. 3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211.842,76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Ministarstvo privrede Kantona Sarajevo i Općina Vogošća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 smtClean="0"/>
              <a:t>GPI d.o.o. Konjic</a:t>
            </a:r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5</a:t>
            </a:r>
          </a:p>
          <a:p>
            <a:r>
              <a:rPr lang="bs-Latn-BA" sz="2000" dirty="0" smtClean="0"/>
              <a:t>ZNAČAJ PROJEKTA i IZVEDENI RADOVI: </a:t>
            </a:r>
          </a:p>
          <a:p>
            <a:pPr lvl="1"/>
            <a:r>
              <a:rPr lang="bs-Latn-BA" sz="1800" dirty="0" smtClean="0"/>
              <a:t>Zaštita direktno ugroženog objekta Osnovne škole u naselju Gora, 2 stambena objekta u neposrednoj blizini, 1 gospodarskog  i 1 vikend objekta, kao i zaštita magistralnog puta M18 koji je indirektno ugrožen klizištem.</a:t>
            </a:r>
          </a:p>
          <a:p>
            <a:pPr lvl="1"/>
            <a:r>
              <a:rPr lang="bs-Latn-BA" sz="1800" dirty="0" smtClean="0"/>
              <a:t>Izvedena je obostrana regulacija korita rijeke Ljubine u dužini od 90m.</a:t>
            </a:r>
          </a:p>
          <a:p>
            <a:pPr lvl="1"/>
            <a:r>
              <a:rPr lang="bs-Latn-BA" sz="1800" dirty="0" smtClean="0"/>
              <a:t>Izgradnja stabilizacionog praga širine 3m koji će služiti i kao rampa za prelazak na drugu obalu u vrijeme niskih vodostaja.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728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GORA br. 3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502" y="1412776"/>
            <a:ext cx="3816424" cy="280436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7"/>
          <a:stretch/>
        </p:blipFill>
        <p:spPr>
          <a:xfrm>
            <a:off x="251520" y="4358243"/>
            <a:ext cx="3827149" cy="23111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/>
          <a:stretch/>
        </p:blipFill>
        <p:spPr>
          <a:xfrm>
            <a:off x="4236917" y="4358242"/>
            <a:ext cx="3970338" cy="2311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3"/>
          <a:stretch/>
        </p:blipFill>
        <p:spPr>
          <a:xfrm>
            <a:off x="4236917" y="1438347"/>
            <a:ext cx="4011838" cy="277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4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GORA br. 3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24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6576009" cy="43723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10" y="188640"/>
            <a:ext cx="4736526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8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GORA br. 3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25</a:t>
            </a:fld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"/>
          <a:stretch/>
        </p:blipFill>
        <p:spPr>
          <a:xfrm>
            <a:off x="192776" y="2420888"/>
            <a:ext cx="6212271" cy="42445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67099"/>
            <a:ext cx="4256099" cy="28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15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UGORSKO II/46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37.065,00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Općina Vogošća, Zavod za izgradnju                 Kantona Sarajevo i Kantonalna uprava civilne zaštite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 smtClean="0"/>
              <a:t>MGBH d.o.o. Sarajevo</a:t>
            </a:r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4</a:t>
            </a:r>
          </a:p>
          <a:p>
            <a:r>
              <a:rPr lang="bs-Latn-BA" sz="2000" dirty="0" smtClean="0"/>
              <a:t>ZNAČAJ PROJEKTA i RADOVI KOJI ĆE BITI IZVEDENI: </a:t>
            </a:r>
          </a:p>
          <a:p>
            <a:pPr lvl="1"/>
            <a:r>
              <a:rPr lang="bs-Latn-BA" sz="1800" dirty="0" smtClean="0"/>
              <a:t>Stabilizacija pokrenute padine dreniranjem podzemnih voda.</a:t>
            </a:r>
          </a:p>
          <a:p>
            <a:pPr lvl="1"/>
            <a:r>
              <a:rPr lang="bs-Latn-BA" sz="1800" dirty="0" smtClean="0"/>
              <a:t>Osiguranje stambenih objekata i lokalnih saobraćajnica iznad i ispod tijela klizišta.</a:t>
            </a:r>
          </a:p>
          <a:p>
            <a:pPr lvl="1"/>
            <a:r>
              <a:rPr lang="bs-Latn-BA" sz="1800" dirty="0" smtClean="0"/>
              <a:t>550m3 iskopa zemljanog materijala.</a:t>
            </a:r>
          </a:p>
          <a:p>
            <a:pPr lvl="1"/>
            <a:r>
              <a:rPr lang="bs-Latn-BA" sz="1800" dirty="0" smtClean="0"/>
              <a:t>Ugradnja 235m3 kamenog materijala za izradu drenažnih rebara.</a:t>
            </a:r>
          </a:p>
          <a:p>
            <a:pPr lvl="1"/>
            <a:r>
              <a:rPr lang="bs-Latn-BA" sz="1800" dirty="0" smtClean="0"/>
              <a:t>Izvođenje drenažnih kolektora DN250mm i DN300mm u dužini od 230m.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UGORSKO II/46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27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84" y="1361380"/>
            <a:ext cx="4699885" cy="2646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811200"/>
            <a:ext cx="3306968" cy="5873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9" t="10115" r="12071" b="13619"/>
          <a:stretch/>
        </p:blipFill>
        <p:spPr>
          <a:xfrm>
            <a:off x="210389" y="4149080"/>
            <a:ext cx="4680520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19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HITNE INTERVENCIJE U 2016. GOD.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400" dirty="0" smtClean="0"/>
              <a:t>LJUBINA br. 8</a:t>
            </a:r>
          </a:p>
          <a:p>
            <a:pPr lvl="1"/>
            <a:r>
              <a:rPr lang="bs-Latn-BA" dirty="0" smtClean="0"/>
              <a:t>UGRADNJA GABIONA ZA STABILIZACIJU DIJELA PADINE IZNAD STAMBENOG OBJEKTA. </a:t>
            </a:r>
          </a:p>
          <a:p>
            <a:r>
              <a:rPr lang="bs-Latn-BA" sz="2400" dirty="0" smtClean="0"/>
              <a:t>TIHOVIĆI/GRAB</a:t>
            </a:r>
          </a:p>
          <a:p>
            <a:pPr lvl="1"/>
            <a:r>
              <a:rPr lang="bs-Latn-BA" dirty="0" smtClean="0"/>
              <a:t>IZGRADNJA DRENAŽNIH KOLEKTORA I KANALICA ZA PRIKUPLJANJE OBORINSKIH VODA U ZONI LOKALNOG PUTA U NASELJU GRAB KAO MJERA SANACIJE LOKACIJE VISOKOG RIZIKA.</a:t>
            </a:r>
          </a:p>
          <a:p>
            <a:r>
              <a:rPr lang="bs-Latn-BA" sz="2400" dirty="0" smtClean="0"/>
              <a:t>ORAHOV BRIJEG do br. 14</a:t>
            </a:r>
          </a:p>
          <a:p>
            <a:pPr lvl="1"/>
            <a:r>
              <a:rPr lang="bs-Latn-BA" dirty="0" smtClean="0"/>
              <a:t>PRIHVAT OBORINSKIH VODA I ODVODNJA FEKALNE KANALIZACIJE DO KOLEKTORA U KORITU POTOKA DUMAČA.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28</a:t>
            </a:fld>
            <a:endParaRPr lang="en-GB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467544" y="5301208"/>
            <a:ext cx="7558608" cy="1080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bs-Latn-BA" sz="2400" dirty="0" smtClean="0"/>
          </a:p>
          <a:p>
            <a:pPr marL="114300" indent="0">
              <a:buNone/>
            </a:pPr>
            <a:r>
              <a:rPr lang="bs-Latn-BA" sz="2000" dirty="0" smtClean="0">
                <a:solidFill>
                  <a:schemeClr val="bg1">
                    <a:lumMod val="50000"/>
                  </a:schemeClr>
                </a:solidFill>
              </a:rPr>
              <a:t>IZVOR FINANSIRANJA: </a:t>
            </a:r>
            <a:r>
              <a:rPr lang="bs-Latn-BA" sz="2000" b="1" dirty="0" smtClean="0">
                <a:solidFill>
                  <a:schemeClr val="bg1">
                    <a:lumMod val="50000"/>
                  </a:schemeClr>
                </a:solidFill>
              </a:rPr>
              <a:t>Budžet Općine Vogošća</a:t>
            </a:r>
            <a:endParaRPr lang="en-GB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761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LJUBINA br. 8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2" b="1174"/>
          <a:stretch/>
        </p:blipFill>
        <p:spPr>
          <a:xfrm>
            <a:off x="4007207" y="274638"/>
            <a:ext cx="2576465" cy="3874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" r="7231"/>
          <a:stretch/>
        </p:blipFill>
        <p:spPr>
          <a:xfrm>
            <a:off x="683568" y="2060847"/>
            <a:ext cx="3096345" cy="45125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2" t="15108" r="17852" b="6835"/>
          <a:stretch/>
        </p:blipFill>
        <p:spPr>
          <a:xfrm>
            <a:off x="4007207" y="4341101"/>
            <a:ext cx="4032449" cy="22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75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SANIRANO U 2016. GODINI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bs-Latn-BA" sz="2400" dirty="0" smtClean="0"/>
              <a:t>NASELJE TIHOVIĆI (kanalizacija/klizište)</a:t>
            </a:r>
          </a:p>
          <a:p>
            <a:pPr lvl="1"/>
            <a:r>
              <a:rPr lang="bs-Latn-BA" dirty="0" smtClean="0"/>
              <a:t>Radovi okončani u 2016. godini.</a:t>
            </a:r>
          </a:p>
          <a:p>
            <a:r>
              <a:rPr lang="bs-Latn-BA" sz="2400" dirty="0" smtClean="0"/>
              <a:t>NEBOČAJ do br. 35</a:t>
            </a:r>
          </a:p>
          <a:p>
            <a:r>
              <a:rPr lang="bs-Latn-BA" sz="2400" dirty="0" smtClean="0"/>
              <a:t>MEHTEFČIĆ/RAVNE</a:t>
            </a:r>
          </a:p>
          <a:p>
            <a:pPr lvl="1"/>
            <a:r>
              <a:rPr lang="bs-Latn-BA" dirty="0" smtClean="0"/>
              <a:t>Radovi u završnoj fazi, preostalo asfaltiranje saobraćajnice.</a:t>
            </a:r>
          </a:p>
          <a:p>
            <a:r>
              <a:rPr lang="bs-Latn-BA" sz="2400" dirty="0" smtClean="0"/>
              <a:t>MUJE ŠEJTE 66</a:t>
            </a:r>
          </a:p>
          <a:p>
            <a:r>
              <a:rPr lang="bs-Latn-BA" sz="2400" dirty="0" smtClean="0"/>
              <a:t>MUJE ŠEJTE 120</a:t>
            </a:r>
          </a:p>
          <a:p>
            <a:r>
              <a:rPr lang="bs-Latn-BA" sz="2400" dirty="0" smtClean="0"/>
              <a:t>UGORSKO II/21</a:t>
            </a:r>
          </a:p>
          <a:p>
            <a:r>
              <a:rPr lang="bs-Latn-BA" sz="2400" dirty="0" smtClean="0"/>
              <a:t>GORA br. 3 (kod osnovne škole)</a:t>
            </a:r>
          </a:p>
          <a:p>
            <a:r>
              <a:rPr lang="bs-Latn-BA" sz="2400" dirty="0"/>
              <a:t>UGORSKO II/46 </a:t>
            </a:r>
            <a:r>
              <a:rPr lang="bs-Latn-BA" sz="2400" dirty="0" smtClean="0"/>
              <a:t>(radovi u toku)</a:t>
            </a:r>
            <a:endParaRPr lang="bs-Latn-BA" sz="2400" dirty="0"/>
          </a:p>
          <a:p>
            <a:endParaRPr lang="bs-Latn-BA" sz="24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GRAB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30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64" y="2204864"/>
            <a:ext cx="7168796" cy="4032448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28512"/>
            <a:ext cx="7620000" cy="2536592"/>
          </a:xfrm>
        </p:spPr>
        <p:txBody>
          <a:bodyPr>
            <a:normAutofit/>
          </a:bodyPr>
          <a:lstStyle/>
          <a:p>
            <a:r>
              <a:rPr lang="bs-Latn-BA" sz="1600" dirty="0" smtClean="0"/>
              <a:t>DRENAŽA UZ LOKALNI PUT</a:t>
            </a:r>
          </a:p>
        </p:txBody>
      </p:sp>
    </p:spTree>
    <p:extLst>
      <p:ext uri="{BB962C8B-B14F-4D97-AF65-F5344CB8AC3E}">
        <p14:creationId xmlns:p14="http://schemas.microsoft.com/office/powerpoint/2010/main" val="279731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ORAHOV </a:t>
            </a:r>
            <a:r>
              <a:rPr lang="bs-Latn-BA" sz="4000" dirty="0" smtClean="0"/>
              <a:t>BRIJEG </a:t>
            </a:r>
            <a:r>
              <a:rPr lang="bs-Latn-BA" sz="4000" dirty="0" smtClean="0"/>
              <a:t>do br. 14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31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7" t="42887" r="26375" b="10753"/>
          <a:stretch/>
        </p:blipFill>
        <p:spPr>
          <a:xfrm>
            <a:off x="3203848" y="3933056"/>
            <a:ext cx="5040560" cy="27363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4" b="4013"/>
          <a:stretch/>
        </p:blipFill>
        <p:spPr>
          <a:xfrm>
            <a:off x="288032" y="1268761"/>
            <a:ext cx="5868144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39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s-Latn-BA" sz="4000" cap="small" dirty="0" smtClean="0"/>
              <a:t>UKUPNO ULOŽENA SREDSTVA  U 2016. GODINI:</a:t>
            </a:r>
            <a:br>
              <a:rPr lang="bs-Latn-BA" sz="4000" cap="small" dirty="0" smtClean="0"/>
            </a:br>
            <a:r>
              <a:rPr lang="bs-Latn-BA" sz="6000" cap="small" dirty="0" smtClean="0"/>
              <a:t>839.564,30 KM</a:t>
            </a:r>
            <a:endParaRPr lang="en-GB" sz="40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bs-Latn-BA" sz="2800" dirty="0" smtClean="0"/>
              <a:t>NA PODRUČJU OPĆINE VOGOŠĆA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66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LOKACIJE ZA PROJEKTOVANJE U 2016. GODINI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6752"/>
            <a:ext cx="7620000" cy="4800600"/>
          </a:xfrm>
        </p:spPr>
        <p:txBody>
          <a:bodyPr/>
          <a:lstStyle/>
          <a:p>
            <a:r>
              <a:rPr lang="bs-Latn-BA" sz="2400" dirty="0" smtClean="0"/>
              <a:t>GORNJA JOŠANICA I </a:t>
            </a:r>
          </a:p>
          <a:p>
            <a:r>
              <a:rPr lang="bs-Latn-BA" sz="2400" dirty="0" smtClean="0"/>
              <a:t>POTUROVIĆI br. 27</a:t>
            </a:r>
          </a:p>
          <a:p>
            <a:r>
              <a:rPr lang="bs-Latn-BA" sz="2400" dirty="0" smtClean="0"/>
              <a:t>POTUROVIĆI br. 33</a:t>
            </a:r>
          </a:p>
          <a:p>
            <a:r>
              <a:rPr lang="bs-Latn-BA" sz="2400" dirty="0" smtClean="0"/>
              <a:t>DONJA VOGOŠĆA do br. 50</a:t>
            </a:r>
          </a:p>
          <a:p>
            <a:r>
              <a:rPr lang="bs-Latn-BA" sz="2400" dirty="0" smtClean="0"/>
              <a:t>GORA br. 14</a:t>
            </a:r>
          </a:p>
          <a:p>
            <a:r>
              <a:rPr lang="bs-Latn-BA" sz="2400" dirty="0" smtClean="0"/>
              <a:t>MIHOLJIĆI br.18</a:t>
            </a:r>
          </a:p>
          <a:p>
            <a:endParaRPr lang="bs-Latn-BA" sz="2400" dirty="0"/>
          </a:p>
          <a:p>
            <a:endParaRPr lang="bs-Latn-BA" sz="2400" dirty="0" smtClean="0"/>
          </a:p>
          <a:p>
            <a:endParaRPr lang="bs-Latn-BA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33</a:t>
            </a:fld>
            <a:endParaRPr lang="en-GB"/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67544" y="4365104"/>
            <a:ext cx="7558608" cy="22322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endParaRPr lang="bs-Latn-BA" sz="2400" dirty="0" smtClean="0"/>
          </a:p>
          <a:p>
            <a:pPr marL="114300" indent="0">
              <a:buNone/>
            </a:pPr>
            <a:r>
              <a:rPr lang="bs-Latn-BA" sz="2000" dirty="0" smtClean="0">
                <a:solidFill>
                  <a:schemeClr val="bg1">
                    <a:lumMod val="50000"/>
                  </a:schemeClr>
                </a:solidFill>
              </a:rPr>
              <a:t>UKUPNA VRIJEDNOST: </a:t>
            </a:r>
            <a:r>
              <a:rPr lang="bs-Latn-BA" sz="2000" b="1" dirty="0" smtClean="0">
                <a:solidFill>
                  <a:schemeClr val="bg1">
                    <a:lumMod val="50000"/>
                  </a:schemeClr>
                </a:solidFill>
              </a:rPr>
              <a:t>71.884,80 KM</a:t>
            </a:r>
          </a:p>
          <a:p>
            <a:pPr marL="114300" indent="0">
              <a:buNone/>
            </a:pPr>
            <a:r>
              <a:rPr lang="bs-Latn-BA" sz="2000" dirty="0" smtClean="0">
                <a:solidFill>
                  <a:schemeClr val="bg1">
                    <a:lumMod val="50000"/>
                  </a:schemeClr>
                </a:solidFill>
              </a:rPr>
              <a:t>PROJEKTANT: </a:t>
            </a:r>
            <a:r>
              <a:rPr lang="bs-Latn-BA" sz="2000" b="1" dirty="0" smtClean="0">
                <a:solidFill>
                  <a:schemeClr val="bg1">
                    <a:lumMod val="50000"/>
                  </a:schemeClr>
                </a:solidFill>
              </a:rPr>
              <a:t>Građevinski fakultet Sarajevo                                                                  	           Institut za geologiju i geotehniku</a:t>
            </a:r>
          </a:p>
          <a:p>
            <a:pPr marL="114300" indent="0">
              <a:buNone/>
            </a:pPr>
            <a:r>
              <a:rPr lang="bs-Latn-BA" sz="2000" dirty="0" smtClean="0">
                <a:solidFill>
                  <a:schemeClr val="bg1">
                    <a:lumMod val="50000"/>
                  </a:schemeClr>
                </a:solidFill>
              </a:rPr>
              <a:t>NARUČILAC: </a:t>
            </a:r>
            <a:r>
              <a:rPr lang="bs-Latn-BA" sz="2000" b="1" dirty="0" smtClean="0">
                <a:solidFill>
                  <a:schemeClr val="bg1">
                    <a:lumMod val="50000"/>
                  </a:schemeClr>
                </a:solidFill>
              </a:rPr>
              <a:t>Zavod za izgradnju Kantona Sarajevo i Općina Vogošća</a:t>
            </a:r>
            <a:endParaRPr lang="en-GB" sz="2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499992" y="1772816"/>
            <a:ext cx="329952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bs-Latn-BA" sz="2400" i="1" dirty="0" smtClean="0"/>
              <a:t>(završeno)</a:t>
            </a:r>
          </a:p>
          <a:p>
            <a:pPr marL="114300" indent="0">
              <a:buNone/>
            </a:pPr>
            <a:r>
              <a:rPr lang="bs-Latn-BA" sz="2400" i="1" dirty="0" smtClean="0"/>
              <a:t>(čeka se isporuka)</a:t>
            </a:r>
          </a:p>
          <a:p>
            <a:pPr marL="114300" indent="0">
              <a:buNone/>
            </a:pPr>
            <a:r>
              <a:rPr lang="bs-Latn-BA" sz="2400" i="1" dirty="0"/>
              <a:t>(čeka se isporuka</a:t>
            </a:r>
            <a:r>
              <a:rPr lang="bs-Latn-BA" sz="2400" i="1" dirty="0" smtClean="0"/>
              <a:t>)</a:t>
            </a:r>
          </a:p>
          <a:p>
            <a:pPr marL="114300" indent="0">
              <a:buNone/>
            </a:pPr>
            <a:r>
              <a:rPr lang="bs-Latn-BA" sz="2400" i="1" dirty="0"/>
              <a:t>(čeka se isporuka</a:t>
            </a:r>
            <a:r>
              <a:rPr lang="bs-Latn-BA" sz="2400" i="1" dirty="0" smtClean="0"/>
              <a:t>)</a:t>
            </a:r>
          </a:p>
          <a:p>
            <a:pPr marL="114300" indent="0">
              <a:buNone/>
            </a:pPr>
            <a:r>
              <a:rPr lang="bs-Latn-BA" sz="2400" i="1" dirty="0"/>
              <a:t>(čeka se isporuka</a:t>
            </a:r>
            <a:r>
              <a:rPr lang="bs-Latn-BA" sz="2400" i="1" dirty="0" smtClean="0"/>
              <a:t>)</a:t>
            </a:r>
          </a:p>
          <a:p>
            <a:pPr marL="114300" indent="0">
              <a:buNone/>
            </a:pPr>
            <a:r>
              <a:rPr lang="bs-Latn-BA" sz="2400" i="1" dirty="0"/>
              <a:t>(čeka se isporuka)</a:t>
            </a:r>
            <a:endParaRPr lang="bs-Latn-BA" sz="2400" i="1" dirty="0" smtClean="0"/>
          </a:p>
          <a:p>
            <a:endParaRPr lang="bs-Latn-BA" sz="2400" i="1" dirty="0" smtClean="0"/>
          </a:p>
          <a:p>
            <a:endParaRPr lang="bs-Latn-BA" sz="2400" i="1" dirty="0" smtClean="0"/>
          </a:p>
          <a:p>
            <a:endParaRPr lang="bs-Latn-BA" i="1" dirty="0" smtClean="0"/>
          </a:p>
          <a:p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1563995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OKVIRNI PLAN ZA 2017. GODINU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5141168"/>
          </a:xfrm>
        </p:spPr>
        <p:txBody>
          <a:bodyPr>
            <a:normAutofit/>
          </a:bodyPr>
          <a:lstStyle/>
          <a:p>
            <a:r>
              <a:rPr lang="bs-Latn-BA" sz="2400" dirty="0" smtClean="0"/>
              <a:t>IZVOĐENJE: </a:t>
            </a:r>
          </a:p>
          <a:p>
            <a:pPr lvl="1"/>
            <a:r>
              <a:rPr lang="bs-Latn-BA" dirty="0" smtClean="0"/>
              <a:t>1. KAMENICA I/13 </a:t>
            </a:r>
            <a:r>
              <a:rPr lang="bs-Latn-BA" sz="1800" i="1" dirty="0" smtClean="0"/>
              <a:t>(sanacija klizišta i trajna regulacija korita Ljubine)</a:t>
            </a:r>
            <a:r>
              <a:rPr lang="bs-Latn-BA" i="1" dirty="0" smtClean="0"/>
              <a:t> </a:t>
            </a:r>
          </a:p>
          <a:p>
            <a:pPr lvl="1"/>
            <a:r>
              <a:rPr lang="bs-Latn-BA" dirty="0" smtClean="0"/>
              <a:t>2. KAMENICA I/43 </a:t>
            </a:r>
            <a:r>
              <a:rPr lang="bs-Latn-BA" sz="1800" i="1" dirty="0"/>
              <a:t>(sanacija klizišta i trajna regulacija korita Ljubine) </a:t>
            </a:r>
            <a:endParaRPr lang="bs-Latn-BA" sz="1800" i="1" dirty="0" smtClean="0"/>
          </a:p>
          <a:p>
            <a:pPr lvl="1"/>
            <a:r>
              <a:rPr lang="bs-Latn-BA" dirty="0" smtClean="0"/>
              <a:t>LOKACIJE PROJEKTOVANE U 2016. GODINI:</a:t>
            </a:r>
          </a:p>
          <a:p>
            <a:pPr lvl="2"/>
            <a:r>
              <a:rPr lang="bs-Latn-BA" dirty="0" smtClean="0"/>
              <a:t>3. GORNJA </a:t>
            </a:r>
            <a:r>
              <a:rPr lang="bs-Latn-BA" dirty="0"/>
              <a:t>JOŠANICA I </a:t>
            </a:r>
          </a:p>
          <a:p>
            <a:pPr lvl="2"/>
            <a:r>
              <a:rPr lang="bs-Latn-BA" dirty="0" smtClean="0"/>
              <a:t>4. POTUROVIĆI </a:t>
            </a:r>
            <a:r>
              <a:rPr lang="bs-Latn-BA" dirty="0"/>
              <a:t>br. 27</a:t>
            </a:r>
          </a:p>
          <a:p>
            <a:pPr lvl="2"/>
            <a:r>
              <a:rPr lang="bs-Latn-BA" dirty="0" smtClean="0"/>
              <a:t>5. POTUROVIĆI </a:t>
            </a:r>
            <a:r>
              <a:rPr lang="bs-Latn-BA" dirty="0"/>
              <a:t>br. 33</a:t>
            </a:r>
          </a:p>
          <a:p>
            <a:pPr lvl="2"/>
            <a:r>
              <a:rPr lang="bs-Latn-BA" dirty="0" smtClean="0"/>
              <a:t>6. DONJA </a:t>
            </a:r>
            <a:r>
              <a:rPr lang="bs-Latn-BA" dirty="0"/>
              <a:t>VOGOŠĆA do br. 50</a:t>
            </a:r>
          </a:p>
          <a:p>
            <a:pPr lvl="2"/>
            <a:r>
              <a:rPr lang="bs-Latn-BA" dirty="0" smtClean="0"/>
              <a:t>7. GORA </a:t>
            </a:r>
            <a:r>
              <a:rPr lang="bs-Latn-BA" dirty="0"/>
              <a:t>br. 14</a:t>
            </a:r>
          </a:p>
          <a:p>
            <a:pPr lvl="2"/>
            <a:r>
              <a:rPr lang="bs-Latn-BA" dirty="0" smtClean="0"/>
              <a:t>8. MIHOLJIĆI br.18</a:t>
            </a:r>
          </a:p>
          <a:p>
            <a:pPr lvl="2"/>
            <a:endParaRPr lang="bs-Latn-BA" sz="1050" dirty="0" smtClean="0"/>
          </a:p>
          <a:p>
            <a:r>
              <a:rPr lang="bs-Latn-BA" sz="2400" dirty="0" smtClean="0"/>
              <a:t>PROJEKTOVANJE: </a:t>
            </a:r>
          </a:p>
          <a:p>
            <a:pPr lvl="1"/>
            <a:r>
              <a:rPr lang="bs-Latn-BA" dirty="0" smtClean="0"/>
              <a:t>1. DRESKOVAČA II</a:t>
            </a:r>
          </a:p>
          <a:p>
            <a:pPr lvl="1"/>
            <a:r>
              <a:rPr lang="bs-Latn-BA" dirty="0" smtClean="0"/>
              <a:t>2. RAVNE/POBREŽAK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34</a:t>
            </a:fld>
            <a:endParaRPr lang="en-GB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347864" y="5301208"/>
            <a:ext cx="3888432" cy="144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bs-Latn-BA" sz="2400" dirty="0" smtClean="0"/>
          </a:p>
          <a:p>
            <a:pPr lvl="1"/>
            <a:r>
              <a:rPr lang="bs-Latn-BA" dirty="0" smtClean="0"/>
              <a:t>3. SVRAKE IV</a:t>
            </a:r>
          </a:p>
          <a:p>
            <a:pPr lvl="1"/>
            <a:r>
              <a:rPr lang="bs-Latn-BA" dirty="0" smtClean="0"/>
              <a:t>4. TIHOVIĆI/GRAB i MEZARJE</a:t>
            </a:r>
          </a:p>
        </p:txBody>
      </p:sp>
    </p:spTree>
    <p:extLst>
      <p:ext uri="{BB962C8B-B14F-4D97-AF65-F5344CB8AC3E}">
        <p14:creationId xmlns:p14="http://schemas.microsoft.com/office/powerpoint/2010/main" val="1956833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8640"/>
            <a:ext cx="7543800" cy="1141983"/>
          </a:xfrm>
        </p:spPr>
        <p:txBody>
          <a:bodyPr/>
          <a:lstStyle/>
          <a:p>
            <a:r>
              <a:rPr lang="bs-Latn-BA" sz="4000" cap="small" dirty="0" smtClean="0"/>
              <a:t>ZAHVALJUJEMO SE:</a:t>
            </a:r>
            <a:endParaRPr lang="en-GB" sz="40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5085184"/>
            <a:ext cx="8050088" cy="1512168"/>
          </a:xfrm>
        </p:spPr>
        <p:txBody>
          <a:bodyPr>
            <a:normAutofit/>
          </a:bodyPr>
          <a:lstStyle/>
          <a:p>
            <a:pPr algn="ctr"/>
            <a:r>
              <a:rPr lang="bs-Latn-BA" sz="2200" dirty="0" smtClean="0"/>
              <a:t>ZAVODU ZA IZGRADNJU KANTONA SARAJEVO</a:t>
            </a:r>
          </a:p>
          <a:p>
            <a:pPr algn="ctr"/>
            <a:r>
              <a:rPr lang="bs-Latn-BA" sz="2200" dirty="0" smtClean="0"/>
              <a:t>KANTONALNOJ UPRAVI CIVILNE ZAŠTITE / KANTONALNOM ŠTABU CZ</a:t>
            </a:r>
          </a:p>
          <a:p>
            <a:pPr algn="ctr"/>
            <a:r>
              <a:rPr lang="bs-Latn-BA" sz="2200" dirty="0" smtClean="0"/>
              <a:t>MINISTARSTVU </a:t>
            </a:r>
            <a:r>
              <a:rPr lang="bs-Latn-BA" sz="2200" dirty="0" smtClean="0"/>
              <a:t>PRIVREDE KANTONA SARAJEVO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35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503" y="1757866"/>
            <a:ext cx="2272106" cy="29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3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063" y="3067273"/>
            <a:ext cx="7543800" cy="2593975"/>
          </a:xfrm>
        </p:spPr>
        <p:txBody>
          <a:bodyPr/>
          <a:lstStyle/>
          <a:p>
            <a:r>
              <a:rPr lang="bs-Latn-BA" sz="4000" cap="small" dirty="0" smtClean="0"/>
              <a:t>HVALA NA PAŽNJI!</a:t>
            </a:r>
            <a:endParaRPr lang="en-GB" sz="4000" cap="small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5724128"/>
            <a:ext cx="6461760" cy="513184"/>
          </a:xfrm>
        </p:spPr>
        <p:txBody>
          <a:bodyPr>
            <a:normAutofit/>
          </a:bodyPr>
          <a:lstStyle/>
          <a:p>
            <a:r>
              <a:rPr lang="bs-Latn-BA" sz="2200" dirty="0" smtClean="0"/>
              <a:t>VOGOŠĆA, august 2016. godine</a:t>
            </a:r>
            <a:endParaRPr lang="en-GB" sz="2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36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08920"/>
            <a:ext cx="1858159" cy="212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2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TIHOVIĆI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600.000,00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Općina Vogošća, Zavod za izgradnju                 Kantona Sarajevo i Kantonalna uprava civilne zaštite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 smtClean="0"/>
              <a:t>TB Inženjering d.o.o. Breza</a:t>
            </a:r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128 (386 stanovnika)</a:t>
            </a:r>
          </a:p>
          <a:p>
            <a:r>
              <a:rPr lang="bs-Latn-BA" sz="2000" dirty="0" smtClean="0"/>
              <a:t>ZNAČAJ PROJEKTA i IZVEDENI RADOVI: </a:t>
            </a:r>
          </a:p>
          <a:p>
            <a:pPr lvl="1"/>
            <a:r>
              <a:rPr lang="bs-Latn-BA" sz="1800" dirty="0" smtClean="0"/>
              <a:t>Rješavanje problema odvodnje fekalnih i oborinskih voda iz naselja ugradnjom 5,5km kanalizacionih cijevi profila 160, 200, 250 i 300mm i slivnih rešetki, sa priključkom na postojeći kolektor u krugu industrijske zone „PRETIS“.</a:t>
            </a:r>
          </a:p>
          <a:p>
            <a:pPr lvl="1"/>
            <a:r>
              <a:rPr lang="bs-Latn-BA" sz="1800" dirty="0" smtClean="0"/>
              <a:t>Stabilizacija dijela padine iznad mezarja u naselju, izvođenjem AB potporne konstrukcije na kontraforima.</a:t>
            </a:r>
          </a:p>
          <a:p>
            <a:pPr lvl="1"/>
            <a:r>
              <a:rPr lang="bs-Latn-BA" sz="1800" dirty="0" smtClean="0"/>
              <a:t>Izuzetno teški uslovi za izvođenje radova zbog velikih nagiba terena u naselju.</a:t>
            </a:r>
          </a:p>
          <a:p>
            <a:pPr lvl="1"/>
            <a:endParaRPr lang="bs-Latn-BA" sz="180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28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TIHOVIĆI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5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06456"/>
            <a:ext cx="7751410" cy="5678928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635896" y="2492896"/>
            <a:ext cx="1810544" cy="432048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hr-BA" dirty="0" smtClean="0"/>
              <a:t>Tihovići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976971" y="3251411"/>
            <a:ext cx="181054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hr-BA" dirty="0" smtClean="0"/>
              <a:t>Grab</a:t>
            </a:r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403648" y="5949280"/>
            <a:ext cx="181054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hr-BA" dirty="0" smtClean="0"/>
              <a:t>„Pretis”</a:t>
            </a:r>
            <a:endParaRPr lang="en-GB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251113" y="2093897"/>
            <a:ext cx="181054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hr-BA" dirty="0" smtClean="0"/>
              <a:t>Konovica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34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TIHOVIĆI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6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041" y="1272056"/>
            <a:ext cx="3079440" cy="23095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71453"/>
            <a:ext cx="5023820" cy="2825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6" b="871"/>
          <a:stretch/>
        </p:blipFill>
        <p:spPr>
          <a:xfrm>
            <a:off x="5562350" y="2348880"/>
            <a:ext cx="2484569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79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TIHOVIĆI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212" y="332656"/>
            <a:ext cx="2230556" cy="3968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7" t="1664" r="22933" b="6331"/>
          <a:stretch/>
        </p:blipFill>
        <p:spPr>
          <a:xfrm>
            <a:off x="179512" y="1565312"/>
            <a:ext cx="3430301" cy="27363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/>
          <a:stretch/>
        </p:blipFill>
        <p:spPr>
          <a:xfrm>
            <a:off x="1682385" y="4394324"/>
            <a:ext cx="4254383" cy="220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71" y="2630228"/>
            <a:ext cx="2230556" cy="39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62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NEBOČAJ do br. 35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bs-Latn-BA" sz="2000" dirty="0" smtClean="0"/>
              <a:t>VRIJEDNOST RADOVA: </a:t>
            </a:r>
            <a:r>
              <a:rPr lang="bs-Latn-BA" sz="2000" b="1" dirty="0" smtClean="0"/>
              <a:t>201.000,00 KM</a:t>
            </a:r>
          </a:p>
          <a:p>
            <a:r>
              <a:rPr lang="bs-Latn-BA" sz="2000" dirty="0" smtClean="0"/>
              <a:t>IZVOR FINANSIRANJA: </a:t>
            </a:r>
            <a:r>
              <a:rPr lang="bs-Latn-BA" sz="2000" b="1" dirty="0" smtClean="0"/>
              <a:t>Općina Vogošća, Zavod za izgradnju                 Kantona Sarajevo i Kantonalna uprava civilne zaštite</a:t>
            </a:r>
          </a:p>
          <a:p>
            <a:r>
              <a:rPr lang="bs-Latn-BA" sz="2000" dirty="0" smtClean="0"/>
              <a:t>IZVOĐAČ RADOVA: </a:t>
            </a:r>
            <a:r>
              <a:rPr lang="bs-Latn-BA" sz="2000" b="1" dirty="0" smtClean="0"/>
              <a:t>GRAKOP d.o.o. Kiseljak</a:t>
            </a:r>
          </a:p>
          <a:p>
            <a:r>
              <a:rPr lang="bs-Latn-BA" sz="2000" dirty="0" smtClean="0"/>
              <a:t>NADZOR: </a:t>
            </a:r>
            <a:r>
              <a:rPr lang="bs-Latn-BA" sz="2000" b="1" dirty="0" smtClean="0"/>
              <a:t>Zavod za izgradnju Kantona Sarajevo</a:t>
            </a:r>
          </a:p>
          <a:p>
            <a:r>
              <a:rPr lang="bs-Latn-BA" sz="2000" dirty="0" smtClean="0"/>
              <a:t>BROJ OBJEKATA U ZONI KLIZIŠTA: </a:t>
            </a:r>
            <a:r>
              <a:rPr lang="bs-Latn-BA" sz="2000" b="1" dirty="0" smtClean="0"/>
              <a:t>4</a:t>
            </a:r>
          </a:p>
          <a:p>
            <a:r>
              <a:rPr lang="bs-Latn-BA" sz="2000" dirty="0" smtClean="0"/>
              <a:t>ZNAČAJ PROJEKTA i IZVEDENI RADOVI: </a:t>
            </a:r>
          </a:p>
          <a:p>
            <a:pPr lvl="1"/>
            <a:r>
              <a:rPr lang="bs-Latn-BA" sz="1800" dirty="0" smtClean="0"/>
              <a:t>Osigurana stabilnost nestručno zasječene padine, kao i stabilnost 4 stambena objekta sa romskim stanovništvom</a:t>
            </a:r>
          </a:p>
          <a:p>
            <a:pPr lvl="1"/>
            <a:r>
              <a:rPr lang="bs-Latn-BA" sz="1800" dirty="0" smtClean="0"/>
              <a:t>Izvedena AB potporna konstrukcija dužine 27m, visine 4m (ugrađeno ukupno 85m3 betona marke MB30 i 5,8t armature)</a:t>
            </a:r>
          </a:p>
          <a:p>
            <a:pPr lvl="1"/>
            <a:r>
              <a:rPr lang="bs-Latn-BA" sz="1800" dirty="0" smtClean="0"/>
              <a:t>Ugrađeno 315m kanalizacionih cijevi DN300 i 300m cijevi DN150 za uličnu kanalizaciju, odnosno drenažu, sa spojem na postojeći kanalizacioni kolektor u Donjoj Vogošći</a:t>
            </a:r>
          </a:p>
          <a:p>
            <a:pPr lvl="1"/>
            <a:r>
              <a:rPr lang="bs-Latn-BA" sz="1800" dirty="0" smtClean="0"/>
              <a:t>Asfaltirano cca 250m lokalne saobraćajnice koja je zbog radova bila potpuno oštećena.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32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sz="4000" dirty="0" smtClean="0"/>
              <a:t>NEBOČAJ do br. 35</a:t>
            </a:r>
            <a:endParaRPr lang="en-GB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4A505-30BF-4F38-97DE-C1F7BBFB0D24}" type="slidenum">
              <a:rPr lang="en-GB" smtClean="0"/>
              <a:t>9</a:t>
            </a:fld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3" y="4067542"/>
            <a:ext cx="3559335" cy="26695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2"/>
          <a:stretch/>
        </p:blipFill>
        <p:spPr>
          <a:xfrm>
            <a:off x="4186258" y="4082647"/>
            <a:ext cx="4058150" cy="259228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58" y="1262776"/>
            <a:ext cx="4058150" cy="270374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47" y="1262776"/>
            <a:ext cx="3604989" cy="270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583</TotalTime>
  <Words>1331</Words>
  <Application>Microsoft Office PowerPoint</Application>
  <PresentationFormat>On-screen Show (4:3)</PresentationFormat>
  <Paragraphs>220</Paragraphs>
  <Slides>36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Cambria</vt:lpstr>
      <vt:lpstr>Adjacency</vt:lpstr>
      <vt:lpstr>PREZENTACIJA RADOVA NA SANACIJI KLIZIŠTA U 2016. GODINI SA OKVIRNIM PLANOM ZA 2017. GODINU</vt:lpstr>
      <vt:lpstr>SADRŽAJ</vt:lpstr>
      <vt:lpstr>SANIRANO U 2016. GODINI</vt:lpstr>
      <vt:lpstr>TIHOVIĆI</vt:lpstr>
      <vt:lpstr>TIHOVIĆI</vt:lpstr>
      <vt:lpstr>TIHOVIĆI</vt:lpstr>
      <vt:lpstr>TIHOVIĆI</vt:lpstr>
      <vt:lpstr>NEBOČAJ do br. 35</vt:lpstr>
      <vt:lpstr>NEBOČAJ do br. 35</vt:lpstr>
      <vt:lpstr>NEBOČAJ do br. 35</vt:lpstr>
      <vt:lpstr>NEBOČAJ do br. 35</vt:lpstr>
      <vt:lpstr>MEHTEFČIĆ/RAVNE</vt:lpstr>
      <vt:lpstr>MEHTEFČIĆ/RAVNE</vt:lpstr>
      <vt:lpstr>MEHTEFČIĆ/RAVNE</vt:lpstr>
      <vt:lpstr>MUJE ŠEJTE 66 i 120</vt:lpstr>
      <vt:lpstr>MUJE ŠEJTE 66</vt:lpstr>
      <vt:lpstr>MUJE ŠEJTE 120</vt:lpstr>
      <vt:lpstr>MUJE ŠEJTE 120</vt:lpstr>
      <vt:lpstr>UGORSKO II/21</vt:lpstr>
      <vt:lpstr>UGORSKO II/21</vt:lpstr>
      <vt:lpstr>UGORSKO II/21</vt:lpstr>
      <vt:lpstr>GORA br. 3</vt:lpstr>
      <vt:lpstr>GORA br. 3</vt:lpstr>
      <vt:lpstr>GORA br. 3</vt:lpstr>
      <vt:lpstr>GORA br. 3</vt:lpstr>
      <vt:lpstr>UGORSKO II/46</vt:lpstr>
      <vt:lpstr>UGORSKO II/46</vt:lpstr>
      <vt:lpstr>HITNE INTERVENCIJE U 2016. GOD.</vt:lpstr>
      <vt:lpstr>LJUBINA br. 8</vt:lpstr>
      <vt:lpstr>GRAB</vt:lpstr>
      <vt:lpstr>ORAHOV BRIJEG do br. 14</vt:lpstr>
      <vt:lpstr>UKUPNO ULOŽENA SREDSTVA  U 2016. GODINI: 839.564,30 KM</vt:lpstr>
      <vt:lpstr>LOKACIJE ZA PROJEKTOVANJE U 2016. GODINI</vt:lpstr>
      <vt:lpstr>OKVIRNI PLAN ZA 2017. GODINU</vt:lpstr>
      <vt:lpstr>ZAHVALJUJEMO SE:</vt:lpstr>
      <vt:lpstr>HVALA NA PAŽNJI!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PREZENTACIJA RADOVA NA SANACIJI KLIZIŠTA U 2016. GODINI I PLANOVA ZA 2017. GODINU</dc:title>
  <dc:creator>Sanjo</dc:creator>
  <cp:lastModifiedBy>User1</cp:lastModifiedBy>
  <cp:revision>35</cp:revision>
  <cp:lastPrinted>2016-08-17T09:17:54Z</cp:lastPrinted>
  <dcterms:created xsi:type="dcterms:W3CDTF">2016-08-15T16:16:57Z</dcterms:created>
  <dcterms:modified xsi:type="dcterms:W3CDTF">2016-08-18T13:25:32Z</dcterms:modified>
</cp:coreProperties>
</file>