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notesMasterIdLst>
    <p:notesMasterId r:id="rId31"/>
  </p:notesMasterIdLst>
  <p:sldIdLst>
    <p:sldId id="256" r:id="rId2"/>
    <p:sldId id="257" r:id="rId3"/>
    <p:sldId id="286" r:id="rId4"/>
    <p:sldId id="287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4" r:id="rId13"/>
    <p:sldId id="265" r:id="rId14"/>
    <p:sldId id="268" r:id="rId15"/>
    <p:sldId id="267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5" r:id="rId3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8101BD-8E86-4050-BCBA-86CCA7E3FDCC}">
          <p14:sldIdLst>
            <p14:sldId id="256"/>
            <p14:sldId id="257"/>
            <p14:sldId id="286"/>
            <p14:sldId id="287"/>
          </p14:sldIdLst>
        </p14:section>
        <p14:section name="Untitled Section" id="{E5F435E5-7608-4B56-AE92-3267060D9DCF}">
          <p14:sldIdLst>
            <p14:sldId id="258"/>
            <p14:sldId id="259"/>
            <p14:sldId id="260"/>
            <p14:sldId id="261"/>
            <p14:sldId id="262"/>
            <p14:sldId id="263"/>
            <p14:sldId id="266"/>
            <p14:sldId id="264"/>
            <p14:sldId id="265"/>
            <p14:sldId id="268"/>
            <p14:sldId id="267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3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881D"/>
    <a:srgbClr val="E0BE2C"/>
    <a:srgbClr val="DAB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irs\Desktop\Dokumenti%20-%20rad%20Emir\Poslovni%20prostori\poslovni%20prostori%20-%20op&#263;ina%20Vogo&#353;&#263;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bs-Latn-BA"/>
              <a:t>Poslovni prostori u vlasništvu</a:t>
            </a:r>
          </a:p>
          <a:p>
            <a:pPr>
              <a:defRPr/>
            </a:pPr>
            <a:r>
              <a:rPr lang="bs-Latn-BA"/>
              <a:t>Općine Vogošća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Sheet1!$C$38</c:f>
              <c:strCache>
                <c:ptCount val="1"/>
                <c:pt idx="0">
                  <c:v>I Kategorija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38100" h="50800"/>
            </a:sp3d>
          </c:spPr>
          <c:invertIfNegative val="0"/>
          <c:dLbls>
            <c:dLbl>
              <c:idx val="0"/>
              <c:layout>
                <c:manualLayout>
                  <c:x val="-1.2723425402116053E-17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8C-41E7-9457-5FFD73A0A7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Sheet1!$B$39:$B$42</c:f>
              <c:strCache>
                <c:ptCount val="4"/>
                <c:pt idx="0">
                  <c:v>11 Prostora </c:v>
                </c:pt>
                <c:pt idx="1">
                  <c:v>11 prostora</c:v>
                </c:pt>
                <c:pt idx="2">
                  <c:v>4 Prostora</c:v>
                </c:pt>
                <c:pt idx="3">
                  <c:v>Ukupno 26 prostora</c:v>
                </c:pt>
              </c:strCache>
            </c:strRef>
          </c:cat>
          <c:val>
            <c:numRef>
              <c:f>Sheet1!$C$39:$C$42</c:f>
              <c:numCache>
                <c:formatCode>General</c:formatCode>
                <c:ptCount val="4"/>
                <c:pt idx="0">
                  <c:v>390.96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8C-41E7-9457-5FFD73A0A7A7}"/>
            </c:ext>
          </c:extLst>
        </c:ser>
        <c:ser>
          <c:idx val="1"/>
          <c:order val="1"/>
          <c:tx>
            <c:strRef>
              <c:f>Sheet1!$D$38</c:f>
              <c:strCache>
                <c:ptCount val="1"/>
                <c:pt idx="0">
                  <c:v>II Kategorija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38100" h="508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Sheet1!$B$39:$B$42</c:f>
              <c:strCache>
                <c:ptCount val="4"/>
                <c:pt idx="0">
                  <c:v>11 Prostora </c:v>
                </c:pt>
                <c:pt idx="1">
                  <c:v>11 prostora</c:v>
                </c:pt>
                <c:pt idx="2">
                  <c:v>4 Prostora</c:v>
                </c:pt>
                <c:pt idx="3">
                  <c:v>Ukupno 26 prostora</c:v>
                </c:pt>
              </c:strCache>
            </c:strRef>
          </c:cat>
          <c:val>
            <c:numRef>
              <c:f>Sheet1!$D$39:$D$42</c:f>
              <c:numCache>
                <c:formatCode>General</c:formatCode>
                <c:ptCount val="4"/>
                <c:pt idx="1">
                  <c:v>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8C-41E7-9457-5FFD73A0A7A7}"/>
            </c:ext>
          </c:extLst>
        </c:ser>
        <c:ser>
          <c:idx val="2"/>
          <c:order val="2"/>
          <c:tx>
            <c:strRef>
              <c:f>Sheet1!$E$38</c:f>
              <c:strCache>
                <c:ptCount val="1"/>
                <c:pt idx="0">
                  <c:v>II Kategorija</c:v>
                </c:pt>
              </c:strCache>
            </c:strRef>
          </c:tx>
          <c:spPr>
            <a:solidFill>
              <a:srgbClr val="D1881D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38100" h="508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Sheet1!$B$39:$B$42</c:f>
              <c:strCache>
                <c:ptCount val="4"/>
                <c:pt idx="0">
                  <c:v>11 Prostora </c:v>
                </c:pt>
                <c:pt idx="1">
                  <c:v>11 prostora</c:v>
                </c:pt>
                <c:pt idx="2">
                  <c:v>4 Prostora</c:v>
                </c:pt>
                <c:pt idx="3">
                  <c:v>Ukupno 26 prostora</c:v>
                </c:pt>
              </c:strCache>
            </c:strRef>
          </c:cat>
          <c:val>
            <c:numRef>
              <c:f>Sheet1!$E$39:$E$42</c:f>
              <c:numCache>
                <c:formatCode>General</c:formatCode>
                <c:ptCount val="4"/>
                <c:pt idx="2">
                  <c:v>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8C-41E7-9457-5FFD73A0A7A7}"/>
            </c:ext>
          </c:extLst>
        </c:ser>
        <c:ser>
          <c:idx val="3"/>
          <c:order val="3"/>
          <c:tx>
            <c:strRef>
              <c:f>Sheet1!$F$38</c:f>
              <c:strCache>
                <c:ptCount val="1"/>
                <c:pt idx="0">
                  <c:v>Ukupno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38100" h="50800"/>
            </a:sp3d>
          </c:spPr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78C-41E7-9457-5FFD73A0A7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Sheet1!$B$39:$B$42</c:f>
              <c:strCache>
                <c:ptCount val="4"/>
                <c:pt idx="0">
                  <c:v>11 Prostora </c:v>
                </c:pt>
                <c:pt idx="1">
                  <c:v>11 prostora</c:v>
                </c:pt>
                <c:pt idx="2">
                  <c:v>4 Prostora</c:v>
                </c:pt>
                <c:pt idx="3">
                  <c:v>Ukupno 26 prostora</c:v>
                </c:pt>
              </c:strCache>
            </c:strRef>
          </c:cat>
          <c:val>
            <c:numRef>
              <c:f>Sheet1!$F$39:$F$42</c:f>
              <c:numCache>
                <c:formatCode>General</c:formatCode>
                <c:ptCount val="4"/>
                <c:pt idx="3">
                  <c:v>1459.96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78C-41E7-9457-5FFD73A0A7A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26586864"/>
        <c:axId val="1626585200"/>
      </c:barChart>
      <c:catAx>
        <c:axId val="162658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585200"/>
        <c:crosses val="autoZero"/>
        <c:auto val="1"/>
        <c:lblAlgn val="ctr"/>
        <c:lblOffset val="100"/>
        <c:noMultiLvlLbl val="0"/>
      </c:catAx>
      <c:valAx>
        <c:axId val="162658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58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5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56ABA-74A2-485E-B156-18C5FE55F152}" type="datetimeFigureOut">
              <a:rPr lang="bs-Latn-BA" smtClean="0"/>
              <a:t>12.06.2026</a:t>
            </a:fld>
            <a:endParaRPr lang="bs-Latn-B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s-Latn-B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9F779-3F61-43EF-93AE-92882684FAB9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579885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9F779-3F61-43EF-93AE-92882684FAB9}" type="slidenum">
              <a:rPr lang="bs-Latn-BA" smtClean="0"/>
              <a:t>15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06388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73938EA-42BD-41B7-99E5-299F8D2D0249}" type="datetimeFigureOut">
              <a:rPr lang="bs-Latn-BA" smtClean="0"/>
              <a:t>12.06.2026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88E3A3B-DD1F-4534-A061-48F315AFC4B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25105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8EA-42BD-41B7-99E5-299F8D2D0249}" type="datetimeFigureOut">
              <a:rPr lang="bs-Latn-BA" smtClean="0"/>
              <a:t>12.06.2026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3A3B-DD1F-4534-A061-48F315AFC4B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17908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73938EA-42BD-41B7-99E5-299F8D2D0249}" type="datetimeFigureOut">
              <a:rPr lang="bs-Latn-BA" smtClean="0"/>
              <a:t>12.06.2026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88E3A3B-DD1F-4534-A061-48F315AFC4B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5584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8EA-42BD-41B7-99E5-299F8D2D0249}" type="datetimeFigureOut">
              <a:rPr lang="bs-Latn-BA" smtClean="0"/>
              <a:t>12.06.2026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88E3A3B-DD1F-4534-A061-48F315AFC4B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208043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73938EA-42BD-41B7-99E5-299F8D2D0249}" type="datetimeFigureOut">
              <a:rPr lang="bs-Latn-BA" smtClean="0"/>
              <a:t>12.06.2026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88E3A3B-DD1F-4534-A061-48F315AFC4B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30910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8EA-42BD-41B7-99E5-299F8D2D0249}" type="datetimeFigureOut">
              <a:rPr lang="bs-Latn-BA" smtClean="0"/>
              <a:t>12.06.2026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3A3B-DD1F-4534-A061-48F315AFC4B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28338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8EA-42BD-41B7-99E5-299F8D2D0249}" type="datetimeFigureOut">
              <a:rPr lang="bs-Latn-BA" smtClean="0"/>
              <a:t>12.06.2026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3A3B-DD1F-4534-A061-48F315AFC4B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588351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8EA-42BD-41B7-99E5-299F8D2D0249}" type="datetimeFigureOut">
              <a:rPr lang="bs-Latn-BA" smtClean="0"/>
              <a:t>12.06.2026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3A3B-DD1F-4534-A061-48F315AFC4B4}" type="slidenum">
              <a:rPr lang="bs-Latn-BA" smtClean="0"/>
              <a:t>‹#›</a:t>
            </a:fld>
            <a:endParaRPr lang="bs-Latn-BA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004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8EA-42BD-41B7-99E5-299F8D2D0249}" type="datetimeFigureOut">
              <a:rPr lang="bs-Latn-BA" smtClean="0"/>
              <a:t>12.06.2026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3A3B-DD1F-4534-A061-48F315AFC4B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05953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73938EA-42BD-41B7-99E5-299F8D2D0249}" type="datetimeFigureOut">
              <a:rPr lang="bs-Latn-BA" smtClean="0"/>
              <a:t>12.06.2026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88E3A3B-DD1F-4534-A061-48F315AFC4B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31005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8EA-42BD-41B7-99E5-299F8D2D0249}" type="datetimeFigureOut">
              <a:rPr lang="bs-Latn-BA" smtClean="0"/>
              <a:t>12.06.2026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3A3B-DD1F-4534-A061-48F315AFC4B4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640224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73938EA-42BD-41B7-99E5-299F8D2D0249}" type="datetimeFigureOut">
              <a:rPr lang="bs-Latn-BA" smtClean="0"/>
              <a:t>12.06.2026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88E3A3B-DD1F-4534-A061-48F315AFC4B4}" type="slidenum">
              <a:rPr lang="bs-Latn-BA" smtClean="0"/>
              <a:t>‹#›</a:t>
            </a:fld>
            <a:endParaRPr lang="bs-Latn-BA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33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DtTy2uSoLDYBd8VL6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KikuHMTN2y1tXiSm9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KikuHMTN2y1tXiSm9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uftK5d1SxuKiLv277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yi9EfUWpEofFJDJf8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hyperlink" Target="https://maps.app.goo.gl/TyeGxtYtw99KnBih7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H34nvg7cUmTnrtFt9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2T1JJaqcLg6VmChh9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QMcNbBGcJdcLa1Fw6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SJ8mR6Fn2CrZXaJi8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W3SJSWqGYBFfusWf6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d1joKbGMjP1rGBAD7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vvg73AXhov5VjznU6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7BgNzXAe5x3Wn4899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7BgNzXAe5x3Wn4899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QZoxwLzkMPugsR3K6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o6fN9CS4cCCPwdRw6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V9BdqNZARSTSRDTu7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Kh8LiVQdWVVbMEPt7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6av5uc3UM125D86P6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hyperlink" Target="https://maps.app.goo.gl/BegJeQt7QHfNm9xL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oqyYiJwrZjQdc9YP9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ZYXA6NFEbefwXpBWA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G2uu1J6N7q6FZAuA8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gPZmu966V2gvFWiRA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D907-4AAF-B670-96F1-7D582A80E8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CE38A-F52A-810A-AA05-019D4156C6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s-Latn-B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81BE0-48F1-B49C-E1E5-B4D9331D4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35" y="0"/>
            <a:ext cx="12192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93E873-1210-B02E-1F3C-38C138B815ED}"/>
              </a:ext>
            </a:extLst>
          </p:cNvPr>
          <p:cNvSpPr txBox="1"/>
          <p:nvPr/>
        </p:nvSpPr>
        <p:spPr>
          <a:xfrm>
            <a:off x="1759974" y="1600200"/>
            <a:ext cx="3731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>
                <a:solidFill>
                  <a:schemeClr val="tx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Služba za privredu, lokalni integrisani razvoj i društvene djelatnosti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295FB8-1C9B-DB75-7E95-0918B483C572}"/>
              </a:ext>
            </a:extLst>
          </p:cNvPr>
          <p:cNvSpPr txBox="1"/>
          <p:nvPr/>
        </p:nvSpPr>
        <p:spPr>
          <a:xfrm>
            <a:off x="2094271" y="2909798"/>
            <a:ext cx="88047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4000" dirty="0">
                <a:solidFill>
                  <a:schemeClr val="bg1">
                    <a:lumMod val="85000"/>
                  </a:schemeClr>
                </a:solidFill>
                <a:latin typeface="Bahnschrift SemiBold SemiConden" panose="020B0502040204020203" pitchFamily="34" charset="0"/>
              </a:rPr>
              <a:t>DIGITALNI REGISTAR POSLOVNIH PROSTORA</a:t>
            </a:r>
          </a:p>
          <a:p>
            <a:r>
              <a:rPr lang="bs-Latn-BA" sz="3600" dirty="0">
                <a:solidFill>
                  <a:schemeClr val="bg1">
                    <a:lumMod val="85000"/>
                  </a:schemeClr>
                </a:solidFill>
                <a:latin typeface="Bahnschrift SemiBold SemiConden" panose="020B0502040204020203" pitchFamily="34" charset="0"/>
              </a:rPr>
              <a:t>          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9801DD-E3FA-9E45-B9E3-5619E558D88F}"/>
              </a:ext>
            </a:extLst>
          </p:cNvPr>
          <p:cNvSpPr txBox="1"/>
          <p:nvPr/>
        </p:nvSpPr>
        <p:spPr>
          <a:xfrm>
            <a:off x="6769510" y="3709898"/>
            <a:ext cx="520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>
                <a:solidFill>
                  <a:schemeClr val="bg1">
                    <a:lumMod val="85000"/>
                  </a:schemeClr>
                </a:solidFill>
                <a:latin typeface="Bahnschrift SemiBold SemiConden" panose="020B0502040204020203" pitchFamily="34" charset="0"/>
              </a:rPr>
              <a:t>  </a:t>
            </a:r>
            <a:r>
              <a:rPr lang="bs-Latn-BA" sz="2400" dirty="0">
                <a:solidFill>
                  <a:schemeClr val="bg1">
                    <a:lumMod val="85000"/>
                  </a:schemeClr>
                </a:solidFill>
                <a:latin typeface="Bahnschrift SemiBold SemiConden" panose="020B0502040204020203" pitchFamily="34" charset="0"/>
              </a:rPr>
              <a:t>u vlasništvu Općine Vogošća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2E166D-830F-2A59-E6B3-94760C88B332}"/>
              </a:ext>
            </a:extLst>
          </p:cNvPr>
          <p:cNvSpPr txBox="1"/>
          <p:nvPr/>
        </p:nvSpPr>
        <p:spPr>
          <a:xfrm>
            <a:off x="9372600" y="5857845"/>
            <a:ext cx="310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000" dirty="0">
                <a:solidFill>
                  <a:schemeClr val="bg1">
                    <a:lumMod val="85000"/>
                  </a:schemeClr>
                </a:solidFill>
                <a:latin typeface="Bahnschrift SemiBold SemiConden" panose="020B0502040204020203" pitchFamily="34" charset="0"/>
              </a:rPr>
              <a:t>Vogošća, juni 2026.</a:t>
            </a:r>
            <a:endParaRPr lang="bs-Latn-BA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B5E239-D6EB-7971-4A62-ACE0CC014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7" y="889993"/>
            <a:ext cx="2154940" cy="8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72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757DCC-DE8E-A17C-829F-C3AE3D2CB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7" y="818535"/>
            <a:ext cx="623418" cy="774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48CA9C-FB46-0D47-F800-3E9132099098}"/>
              </a:ext>
            </a:extLst>
          </p:cNvPr>
          <p:cNvSpPr txBox="1"/>
          <p:nvPr/>
        </p:nvSpPr>
        <p:spPr>
          <a:xfrm>
            <a:off x="1592826" y="1040014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6) POSLOVNI PROSTOR U ULICI IGMANSKA BROJ 50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280EF341-3C9E-280D-AB8C-1A7E885757CC}"/>
              </a:ext>
            </a:extLst>
          </p:cNvPr>
          <p:cNvSpPr/>
          <p:nvPr/>
        </p:nvSpPr>
        <p:spPr>
          <a:xfrm>
            <a:off x="1044293" y="2005781"/>
            <a:ext cx="5636726" cy="3642851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68F6F8-1D12-C464-1D88-415A18EAF03F}"/>
              </a:ext>
            </a:extLst>
          </p:cNvPr>
          <p:cNvSpPr txBox="1"/>
          <p:nvPr/>
        </p:nvSpPr>
        <p:spPr>
          <a:xfrm>
            <a:off x="1251915" y="2288673"/>
            <a:ext cx="6098458" cy="2528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35m</a:t>
            </a:r>
            <a:r>
              <a:rPr lang="bs-Latn-BA" baseline="30000" dirty="0">
                <a:latin typeface="Bahnschrift Light" panose="020B0502040204020203" pitchFamily="34" charset="0"/>
              </a:rPr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Crveni križ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40,95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534" y="1501679"/>
            <a:ext cx="3881753" cy="2829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41" y="3749704"/>
            <a:ext cx="3680161" cy="27913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7043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941AD-E184-6A4B-5F8E-164CAD73C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7" y="818535"/>
            <a:ext cx="623418" cy="774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5D4D0-039E-CF7E-0151-EBA4AA324EF2}"/>
              </a:ext>
            </a:extLst>
          </p:cNvPr>
          <p:cNvSpPr txBox="1"/>
          <p:nvPr/>
        </p:nvSpPr>
        <p:spPr>
          <a:xfrm>
            <a:off x="1592826" y="1040014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7) POSLOVNI PROSTOR U ULICI IGMANSKA BROJ 50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1564D6B7-8EB8-6B76-8613-13070A5EAE95}"/>
              </a:ext>
            </a:extLst>
          </p:cNvPr>
          <p:cNvSpPr/>
          <p:nvPr/>
        </p:nvSpPr>
        <p:spPr>
          <a:xfrm>
            <a:off x="1044293" y="2005781"/>
            <a:ext cx="5636726" cy="3642851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CB2C6-7AEB-FE6B-7E1F-F1D9AA795CCA}"/>
              </a:ext>
            </a:extLst>
          </p:cNvPr>
          <p:cNvSpPr txBox="1"/>
          <p:nvPr/>
        </p:nvSpPr>
        <p:spPr>
          <a:xfrm>
            <a:off x="1251915" y="2288673"/>
            <a:ext cx="609845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18,86m</a:t>
            </a:r>
            <a:r>
              <a:rPr lang="bs-Latn-BA" baseline="30000" dirty="0">
                <a:latin typeface="Bahnschrift Light" panose="020B0502040204020203" pitchFamily="34" charset="0"/>
              </a:rPr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Pharmacy&amp;Bio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264,80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41" y="2836233"/>
            <a:ext cx="2802417" cy="3736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154" y="1311484"/>
            <a:ext cx="3354296" cy="251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5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E88739-D7C8-05AA-023C-A4DC70B340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7" y="818536"/>
            <a:ext cx="587794" cy="730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14EB02-AB74-B438-5698-CD80B6C872B6}"/>
              </a:ext>
            </a:extLst>
          </p:cNvPr>
          <p:cNvSpPr txBox="1"/>
          <p:nvPr/>
        </p:nvSpPr>
        <p:spPr>
          <a:xfrm>
            <a:off x="1592826" y="1040014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7) POSLOVNI PROSTOR U ULICI IGMANSKA BROJ 56a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F7BC0032-8C0F-34BA-B9F1-E64764851FF4}"/>
              </a:ext>
            </a:extLst>
          </p:cNvPr>
          <p:cNvSpPr/>
          <p:nvPr/>
        </p:nvSpPr>
        <p:spPr>
          <a:xfrm>
            <a:off x="1044293" y="2005781"/>
            <a:ext cx="5636726" cy="3642851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04F07-A99B-9B59-CFB4-732E9716E6ED}"/>
              </a:ext>
            </a:extLst>
          </p:cNvPr>
          <p:cNvSpPr txBox="1"/>
          <p:nvPr/>
        </p:nvSpPr>
        <p:spPr>
          <a:xfrm>
            <a:off x="1216291" y="2288673"/>
            <a:ext cx="609845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70m</a:t>
            </a:r>
            <a:r>
              <a:rPr lang="bs-Latn-BA" baseline="30000" dirty="0">
                <a:latin typeface="Bahnschrift Light" panose="020B0502040204020203" pitchFamily="34" charset="0"/>
              </a:rPr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Light" panose="020B0502040204020203" pitchFamily="34" charset="0"/>
              </a:rPr>
              <a:t>u procesu oglašavanja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početna zakupnina 6KM/m</a:t>
            </a:r>
            <a:r>
              <a:rPr lang="bs-Latn-BA" baseline="30000" dirty="0">
                <a:latin typeface="Bahnschrift Light" panose="020B0502040204020203" pitchFamily="34" charset="0"/>
              </a:rPr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17" y="3817402"/>
            <a:ext cx="3849487" cy="2678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73" y="1501679"/>
            <a:ext cx="3752692" cy="281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3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57C381-32BD-7818-DDA8-3D1FBFFA1E5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595619" cy="739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B76173-611D-0886-E5F0-A03F12CF1CA9}"/>
              </a:ext>
            </a:extLst>
          </p:cNvPr>
          <p:cNvSpPr txBox="1"/>
          <p:nvPr/>
        </p:nvSpPr>
        <p:spPr>
          <a:xfrm>
            <a:off x="1592826" y="1040014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8) POSLOVNI PROSTOR U ULICI IGMANSKA 72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AEFD387B-E62C-77F3-1B4D-91B79AD3F630}"/>
              </a:ext>
            </a:extLst>
          </p:cNvPr>
          <p:cNvSpPr/>
          <p:nvPr/>
        </p:nvSpPr>
        <p:spPr>
          <a:xfrm>
            <a:off x="1044293" y="2005781"/>
            <a:ext cx="5636726" cy="3642851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7A23F7-5DD3-CCF6-0728-5313486B1A86}"/>
              </a:ext>
            </a:extLst>
          </p:cNvPr>
          <p:cNvSpPr txBox="1"/>
          <p:nvPr/>
        </p:nvSpPr>
        <p:spPr>
          <a:xfrm>
            <a:off x="1224115" y="2354976"/>
            <a:ext cx="609845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18,45m</a:t>
            </a:r>
            <a:r>
              <a:rPr lang="bs-Latn-BA" baseline="30000" dirty="0">
                <a:latin typeface="Bahnschrift Light" panose="020B0502040204020203" pitchFamily="34" charset="0"/>
              </a:rPr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iNovine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259,04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hr-HR" sz="2400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DC5FE5-FB8D-43BF-4456-F2E96EC714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99" y="2005781"/>
            <a:ext cx="4633834" cy="364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FE0E3-6FDB-1CFE-4856-BE79036CA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787B57EF-9BB3-90DC-9A59-757C45BD7227}"/>
              </a:ext>
            </a:extLst>
          </p:cNvPr>
          <p:cNvSpPr/>
          <p:nvPr/>
        </p:nvSpPr>
        <p:spPr>
          <a:xfrm>
            <a:off x="1044293" y="1902542"/>
            <a:ext cx="5636726" cy="3642851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0C3149-C161-E795-A4FA-B678AD208A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595619" cy="739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9A95D2-EEB3-71B9-0116-104FA68834B2}"/>
              </a:ext>
            </a:extLst>
          </p:cNvPr>
          <p:cNvSpPr txBox="1"/>
          <p:nvPr/>
        </p:nvSpPr>
        <p:spPr>
          <a:xfrm>
            <a:off x="1592826" y="1040014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9) POSLOVNI PROSTOR U ULICI IGMANSKA BROJ 78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C1EED-95EB-1F4F-26CC-78EA7A0F274C}"/>
              </a:ext>
            </a:extLst>
          </p:cNvPr>
          <p:cNvSpPr txBox="1"/>
          <p:nvPr/>
        </p:nvSpPr>
        <p:spPr>
          <a:xfrm>
            <a:off x="1224115" y="2288673"/>
            <a:ext cx="609845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18,25 m</a:t>
            </a:r>
            <a:r>
              <a:rPr lang="bs-Latn-BA" baseline="30000" dirty="0">
                <a:latin typeface="Bahnschrift Light" panose="020B0502040204020203" pitchFamily="34" charset="0"/>
              </a:rPr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</a:t>
            </a:r>
            <a:r>
              <a:rPr lang="bs-Latn-BA" dirty="0">
                <a:solidFill>
                  <a:schemeClr val="accent5">
                    <a:lumMod val="75000"/>
                  </a:schemeClr>
                </a:solidFill>
                <a:latin typeface="Bahnschrift Light" panose="020B0502040204020203" pitchFamily="34" charset="0"/>
              </a:rPr>
              <a:t>: </a:t>
            </a:r>
            <a:r>
              <a:rPr lang="bs-Latn-B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 procesu dodjele</a:t>
            </a:r>
            <a:endParaRPr lang="bs-Latn-BA" b="1" dirty="0">
              <a:solidFill>
                <a:schemeClr val="accent1">
                  <a:lumMod val="60000"/>
                  <a:lumOff val="40000"/>
                </a:schemeClr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1.750,91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41" y="3239569"/>
            <a:ext cx="4358471" cy="3268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1074056"/>
            <a:ext cx="3781777" cy="275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9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8C94B7A1-AB5F-6785-66A0-25435598DF82}"/>
              </a:ext>
            </a:extLst>
          </p:cNvPr>
          <p:cNvSpPr/>
          <p:nvPr/>
        </p:nvSpPr>
        <p:spPr>
          <a:xfrm>
            <a:off x="1044293" y="1902542"/>
            <a:ext cx="5636726" cy="3642851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11188-EED5-5962-8464-CE5C10035F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595619" cy="739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C291D4-F788-6361-B3F1-ECEDA9817115}"/>
              </a:ext>
            </a:extLst>
          </p:cNvPr>
          <p:cNvSpPr txBox="1"/>
          <p:nvPr/>
        </p:nvSpPr>
        <p:spPr>
          <a:xfrm>
            <a:off x="1592826" y="1040014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10) POSLOVNI PROSTOR U ULICI Omladinska broj 41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C217FF-7022-E0F7-4091-34989431EF7A}"/>
              </a:ext>
            </a:extLst>
          </p:cNvPr>
          <p:cNvSpPr txBox="1"/>
          <p:nvPr/>
        </p:nvSpPr>
        <p:spPr>
          <a:xfrm>
            <a:off x="1224115" y="2288673"/>
            <a:ext cx="60984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57 m</a:t>
            </a:r>
            <a:r>
              <a:rPr lang="bs-Latn-BA" baseline="30000" dirty="0">
                <a:latin typeface="Bahnschrift Light" panose="020B0502040204020203" pitchFamily="34" charset="0"/>
              </a:rPr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Udruženje Patriotska liga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                Udruženje „ABNOR-a“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66,70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4"/>
              </a:rPr>
              <a:t>Lokacija</a:t>
            </a: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FF8303-3BDA-0090-45F8-5D99375E68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41" y="3604121"/>
            <a:ext cx="3510115" cy="2582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5DD26B-6019-D9DC-D54F-EA7B7382C58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91" y="1666568"/>
            <a:ext cx="3153313" cy="22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6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24AD4-815B-E033-A38F-D2F8A5F36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18B954E2-1D19-F014-D29D-3A89555AF1C7}"/>
              </a:ext>
            </a:extLst>
          </p:cNvPr>
          <p:cNvSpPr/>
          <p:nvPr/>
        </p:nvSpPr>
        <p:spPr>
          <a:xfrm>
            <a:off x="1044293" y="1902542"/>
            <a:ext cx="5636726" cy="3642851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18C5E3-F15E-4F9E-F9A6-D18CB578A5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595619" cy="739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A2055C-71DC-5514-A5E5-C9C9EE2871BB}"/>
              </a:ext>
            </a:extLst>
          </p:cNvPr>
          <p:cNvSpPr txBox="1"/>
          <p:nvPr/>
        </p:nvSpPr>
        <p:spPr>
          <a:xfrm>
            <a:off x="1592826" y="1040014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11) POSLOVNI PROSTOR U ULICI VOGOŠĆANSKIH ODREDA BROJ 5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C2DE39-E67F-ABDC-3032-B0A3BB7ABF34}"/>
              </a:ext>
            </a:extLst>
          </p:cNvPr>
          <p:cNvSpPr txBox="1"/>
          <p:nvPr/>
        </p:nvSpPr>
        <p:spPr>
          <a:xfrm>
            <a:off x="1224115" y="2288673"/>
            <a:ext cx="609845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46 m</a:t>
            </a:r>
            <a:r>
              <a:rPr lang="bs-Latn-BA" baseline="30000" dirty="0">
                <a:latin typeface="Bahnschrift Light" panose="020B0502040204020203" pitchFamily="34" charset="0"/>
              </a:rPr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Lovačko udruženje „LANE“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161,50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01E51-DE31-1211-50EB-19EDA95A0F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41" y="3077821"/>
            <a:ext cx="2714011" cy="3618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122C1-4394-8B8A-159E-7538242799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172" y="1558300"/>
            <a:ext cx="3234813" cy="242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2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A6C04-C313-7770-A2EA-3437FCB03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66A9023C-FFAA-881C-4F37-D4D8B03CC641}"/>
              </a:ext>
            </a:extLst>
          </p:cNvPr>
          <p:cNvSpPr/>
          <p:nvPr/>
        </p:nvSpPr>
        <p:spPr>
          <a:xfrm>
            <a:off x="1044293" y="1902542"/>
            <a:ext cx="5636726" cy="3642851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FEFC27-4AE8-194E-55F3-76390FA418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595619" cy="739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14108-A0BC-81BC-54B4-26261F180E99}"/>
              </a:ext>
            </a:extLst>
          </p:cNvPr>
          <p:cNvSpPr txBox="1"/>
          <p:nvPr/>
        </p:nvSpPr>
        <p:spPr>
          <a:xfrm>
            <a:off x="1592826" y="1040014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12) POSLOVNI PROSTOR U ULICI SKENDERA KULENOVIĆA BROJ 59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C08D7-536E-C174-C3B9-607A89A69B77}"/>
              </a:ext>
            </a:extLst>
          </p:cNvPr>
          <p:cNvSpPr txBox="1"/>
          <p:nvPr/>
        </p:nvSpPr>
        <p:spPr>
          <a:xfrm>
            <a:off x="1224115" y="2336857"/>
            <a:ext cx="609845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103m</a:t>
            </a:r>
            <a:r>
              <a:rPr lang="bs-Latn-BA" baseline="30000" dirty="0"/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Ajnex d.o.o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732,06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2E70D0-98A8-7EA9-DB44-FCDC6F1D80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005" y="1678951"/>
            <a:ext cx="3908323" cy="2736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975ED6-07D0-A6C4-0057-FC2E9617BA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470" y="3896111"/>
            <a:ext cx="4144297" cy="235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1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B1501-71CE-47BC-E6A6-09251AD72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AA0B98AE-99E9-138E-5FA5-0A275107200E}"/>
              </a:ext>
            </a:extLst>
          </p:cNvPr>
          <p:cNvSpPr/>
          <p:nvPr/>
        </p:nvSpPr>
        <p:spPr>
          <a:xfrm>
            <a:off x="1044293" y="1902542"/>
            <a:ext cx="5636726" cy="3642851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F490B5-5E9A-D44C-CA46-E19AD54C67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595619" cy="739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020CA4-AE8A-9E64-CEF3-DA531A1232E4}"/>
              </a:ext>
            </a:extLst>
          </p:cNvPr>
          <p:cNvSpPr txBox="1"/>
          <p:nvPr/>
        </p:nvSpPr>
        <p:spPr>
          <a:xfrm>
            <a:off x="1592826" y="1040014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13) POSLOVNI PROSTOR U ULICI SKENDERA KULENOVIĆA BROJ 65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5935AD-4E3D-12E0-B825-D5CA87928CDB}"/>
              </a:ext>
            </a:extLst>
          </p:cNvPr>
          <p:cNvSpPr txBox="1"/>
          <p:nvPr/>
        </p:nvSpPr>
        <p:spPr>
          <a:xfrm>
            <a:off x="1224115" y="2336857"/>
            <a:ext cx="609845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104m</a:t>
            </a:r>
            <a:r>
              <a:rPr lang="bs-Latn-BA" baseline="30000" dirty="0"/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Udruženje „HABER“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243,36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4165C4-BA39-500B-5D67-65F547E035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33" y="1558300"/>
            <a:ext cx="3644777" cy="25968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1BC6A7-B305-F5A9-4651-1F6F62DE7B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87" y="3837267"/>
            <a:ext cx="4098099" cy="245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3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D9FF8-9BFE-6FAE-6652-333742EEC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921C7AF7-3CD9-3F84-1B4B-3AA087AFA9DD}"/>
              </a:ext>
            </a:extLst>
          </p:cNvPr>
          <p:cNvSpPr/>
          <p:nvPr/>
        </p:nvSpPr>
        <p:spPr>
          <a:xfrm>
            <a:off x="1044293" y="1902542"/>
            <a:ext cx="5636726" cy="3642851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37623-58B7-B378-CAB4-B13ADEB2FCA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595619" cy="739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52E096-D212-519D-BAD0-E4FA7B7A39D7}"/>
              </a:ext>
            </a:extLst>
          </p:cNvPr>
          <p:cNvSpPr txBox="1"/>
          <p:nvPr/>
        </p:nvSpPr>
        <p:spPr>
          <a:xfrm>
            <a:off x="1592826" y="1040014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14) POSLOVNI PROSTOR U ULICI SKENDERA KULENOVIĆA BROJ 71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7E9CAC-22ED-96F3-445F-DBA059408999}"/>
              </a:ext>
            </a:extLst>
          </p:cNvPr>
          <p:cNvSpPr txBox="1"/>
          <p:nvPr/>
        </p:nvSpPr>
        <p:spPr>
          <a:xfrm>
            <a:off x="1224115" y="2336857"/>
            <a:ext cx="609845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103m</a:t>
            </a:r>
            <a:r>
              <a:rPr lang="bs-Latn-BA" baseline="30000" dirty="0"/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b="1" dirty="0">
                <a:solidFill>
                  <a:schemeClr val="accent5">
                    <a:lumMod val="50000"/>
                  </a:schemeClr>
                </a:solidFill>
                <a:latin typeface="Bahnschrift Light" panose="020B0502040204020203" pitchFamily="34" charset="0"/>
              </a:rPr>
              <a:t>SLOBODAN (potrebna sanacija)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početna zakupnina 6 KM/m</a:t>
            </a:r>
            <a:r>
              <a:rPr lang="bs-Latn-BA" baseline="30000" dirty="0"/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93FEA-0918-D359-108D-F479F179BA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331" y="1902543"/>
            <a:ext cx="4505034" cy="364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61F75-D766-5A68-6E95-E5B095B0B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6" y="936521"/>
            <a:ext cx="737418" cy="915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2A3DC3-D3BD-407C-C754-365F61CEFD6C}"/>
              </a:ext>
            </a:extLst>
          </p:cNvPr>
          <p:cNvSpPr txBox="1"/>
          <p:nvPr/>
        </p:nvSpPr>
        <p:spPr>
          <a:xfrm>
            <a:off x="1339645" y="1852402"/>
            <a:ext cx="951270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s-Latn-BA" dirty="0"/>
              <a:t>Digitalni registar poslovnih prostora predstavlja centralizovanu evidenciju poslovnih prostora u vlasništvu Općine Vogošća, sa ciljem unapređenja transparentnosti, efikasnijeg upravljanja imovinom te lakšeg praćenja statusa i korištenja poslovnih prostora.</a:t>
            </a:r>
          </a:p>
          <a:p>
            <a:pPr algn="just"/>
            <a:endParaRPr lang="bs-Latn-BA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s-Latn-BA" dirty="0"/>
              <a:t>Kroz uspostavljanje jedinstvenog kataloga omogućava se sistematičan pregled svih relevatnih podataka o poslovnim prostorima, uključujući lokaciju, kvadraturu, status korištenja, tehničke karakteristike i zakupni odnos.</a:t>
            </a:r>
          </a:p>
          <a:p>
            <a:pPr algn="just"/>
            <a:endParaRPr lang="bs-Latn-BA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s-Latn-BA" dirty="0"/>
              <a:t>Digitalizacija evidencije doprinosi bržem pristupu informacijama, kvalitetnijem planiranju upravljanja općinskom imovinom, efikasnijem praćenju ugovornih obaveza, kao i stvaranju pouzdane baze podataka za buduće razvojne i investicione aktivnosti.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bs-Latn-BA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s-Latn-BA" dirty="0"/>
              <a:t>Ovaj registar ima za cilj prikaz postojećih poslovnih prostora kroz pregledne i standardizovane kartice, radi lakšeg upravljanja, analize i prezentacije raspoloživih kapaciteta Općine Vogošća.</a:t>
            </a:r>
          </a:p>
          <a:p>
            <a:pPr algn="just"/>
            <a:endParaRPr lang="bs-Latn-BA" dirty="0"/>
          </a:p>
          <a:p>
            <a:pPr algn="just"/>
            <a:endParaRPr lang="bs-Latn-BA" dirty="0"/>
          </a:p>
          <a:p>
            <a:pPr algn="just"/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23048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925F5-1AAD-11C7-8E95-B1DA38681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00089B72-A0A6-FF98-DD41-BCE7F6CF1606}"/>
              </a:ext>
            </a:extLst>
          </p:cNvPr>
          <p:cNvSpPr/>
          <p:nvPr/>
        </p:nvSpPr>
        <p:spPr>
          <a:xfrm>
            <a:off x="1044293" y="1902542"/>
            <a:ext cx="5636726" cy="3642851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F1197-D14F-1464-9281-C57D205AAF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595619" cy="739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088201-8BD1-74D3-E7EF-D01FF1CE7F1D}"/>
              </a:ext>
            </a:extLst>
          </p:cNvPr>
          <p:cNvSpPr txBox="1"/>
          <p:nvPr/>
        </p:nvSpPr>
        <p:spPr>
          <a:xfrm>
            <a:off x="1592826" y="1040014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15) POSLOVNI PROSTOR U ULICI SKENDERA KULENOVIĆA 28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8A8A6-A65A-1438-4028-D504AAD120BC}"/>
              </a:ext>
            </a:extLst>
          </p:cNvPr>
          <p:cNvSpPr txBox="1"/>
          <p:nvPr/>
        </p:nvSpPr>
        <p:spPr>
          <a:xfrm>
            <a:off x="1224115" y="2336857"/>
            <a:ext cx="609845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22m</a:t>
            </a:r>
            <a:r>
              <a:rPr lang="bs-Latn-BA" baseline="30000" dirty="0"/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Udruženje „Maloljetni borci ARBiH“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25,70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C8ADBA-83F5-1604-527C-CB08C78632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41" y="3660628"/>
            <a:ext cx="4012233" cy="29444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F2D4A4-7F41-5D31-AA11-981CE1827F4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009" y="1558301"/>
            <a:ext cx="3908627" cy="27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8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2CFD4-AFD3-A969-50A2-0F1A6A8F4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601999BF-C841-DB7B-570E-A978476B0B49}"/>
              </a:ext>
            </a:extLst>
          </p:cNvPr>
          <p:cNvSpPr/>
          <p:nvPr/>
        </p:nvSpPr>
        <p:spPr>
          <a:xfrm>
            <a:off x="1044293" y="1902543"/>
            <a:ext cx="5548236" cy="3915444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82890D-C68D-9AF3-08D8-49321BA0669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595619" cy="739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A6C544-3C94-1BB6-660A-87905F42FA80}"/>
              </a:ext>
            </a:extLst>
          </p:cNvPr>
          <p:cNvSpPr txBox="1"/>
          <p:nvPr/>
        </p:nvSpPr>
        <p:spPr>
          <a:xfrm>
            <a:off x="1592826" y="1040014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16) POSLOVNI PROSTOR U ULICI P.O. ZVIJEZDA 34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DCF59E-3533-84F7-7525-FBDE26054FCB}"/>
              </a:ext>
            </a:extLst>
          </p:cNvPr>
          <p:cNvSpPr txBox="1"/>
          <p:nvPr/>
        </p:nvSpPr>
        <p:spPr>
          <a:xfrm>
            <a:off x="1268360" y="2229792"/>
            <a:ext cx="6098458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104m</a:t>
            </a:r>
            <a:r>
              <a:rPr lang="bs-Latn-BA" baseline="30000" dirty="0"/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 JOB „Unija Veterana“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                Organizacija šehidskih porodica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                Udruženje ratnih vojnih invalida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120,68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317AEF-7004-C12A-4395-A62AB085DC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6596" y="3860265"/>
            <a:ext cx="3632827" cy="2724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2223D9-401E-A1B3-450F-EC1245924F0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885" y="1501678"/>
            <a:ext cx="4331111" cy="27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3B565-75BC-949F-CBDE-E9F7673AC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AB57A1A0-34EF-596A-0E2C-985E0B8A0E55}"/>
              </a:ext>
            </a:extLst>
          </p:cNvPr>
          <p:cNvSpPr/>
          <p:nvPr/>
        </p:nvSpPr>
        <p:spPr>
          <a:xfrm>
            <a:off x="1044293" y="1902543"/>
            <a:ext cx="5548236" cy="3915444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3780AF-5FD4-7CE6-BA15-E97F7B870E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595619" cy="739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7970CF-B698-B689-5700-B4C6CA3D2B52}"/>
              </a:ext>
            </a:extLst>
          </p:cNvPr>
          <p:cNvSpPr txBox="1"/>
          <p:nvPr/>
        </p:nvSpPr>
        <p:spPr>
          <a:xfrm>
            <a:off x="1548581" y="1040013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17) POSLOVNI PROSTOR U ULICI P.O. ZVIJEZDA 30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6F54B2-7EF3-6C96-C3BE-2A6E3387045F}"/>
              </a:ext>
            </a:extLst>
          </p:cNvPr>
          <p:cNvSpPr txBox="1"/>
          <p:nvPr/>
        </p:nvSpPr>
        <p:spPr>
          <a:xfrm>
            <a:off x="1268360" y="2229792"/>
            <a:ext cx="609845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104m</a:t>
            </a:r>
            <a:r>
              <a:rPr lang="bs-Latn-BA" baseline="30000" dirty="0"/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b="1" dirty="0">
                <a:solidFill>
                  <a:schemeClr val="accent5">
                    <a:lumMod val="50000"/>
                  </a:schemeClr>
                </a:solidFill>
                <a:latin typeface="Bahnschrift Light" panose="020B0502040204020203" pitchFamily="34" charset="0"/>
              </a:rPr>
              <a:t>SLOBODAN (potrebna sanacija)</a:t>
            </a:r>
            <a:endParaRPr lang="bs-Latn-BA" dirty="0">
              <a:solidFill>
                <a:schemeClr val="accent5">
                  <a:lumMod val="50000"/>
                </a:schemeClr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početna zakupnina 6KM/m</a:t>
            </a:r>
            <a:r>
              <a:rPr lang="bs-Latn-BA" baseline="30000" dirty="0"/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436BE-9200-BDDE-AD1D-A69D025DD8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471" y="1828927"/>
            <a:ext cx="3559277" cy="2669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8F5F25-8728-F04A-2EF2-7F020C3C2A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01" y="3953204"/>
            <a:ext cx="3877188" cy="25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0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59FE7-C7CB-BDDC-C756-144AF2D71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129E64E9-2C2C-469E-54DE-1A08D5F56A00}"/>
              </a:ext>
            </a:extLst>
          </p:cNvPr>
          <p:cNvSpPr/>
          <p:nvPr/>
        </p:nvSpPr>
        <p:spPr>
          <a:xfrm>
            <a:off x="1044293" y="1902543"/>
            <a:ext cx="5548236" cy="3915444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4B94C-16A0-E2E4-059E-664B5C08F7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595619" cy="739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A02951-7867-8F64-75F4-E7E69B631DB7}"/>
              </a:ext>
            </a:extLst>
          </p:cNvPr>
          <p:cNvSpPr txBox="1"/>
          <p:nvPr/>
        </p:nvSpPr>
        <p:spPr>
          <a:xfrm>
            <a:off x="1548581" y="1040013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18) POSLOVNI PROSTOR U ULICI P.O. ZVIJEZDA 38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0ED88D-16F5-24E7-7BC9-F3145A24D5E5}"/>
              </a:ext>
            </a:extLst>
          </p:cNvPr>
          <p:cNvSpPr txBox="1"/>
          <p:nvPr/>
        </p:nvSpPr>
        <p:spPr>
          <a:xfrm>
            <a:off x="1224115" y="2274037"/>
            <a:ext cx="609845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59m</a:t>
            </a:r>
            <a:r>
              <a:rPr lang="bs-Latn-BA" baseline="30000" dirty="0"/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b="1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</a:t>
            </a:r>
            <a:r>
              <a:rPr lang="bs-Latn-BA" b="1" dirty="0">
                <a:latin typeface="Bahnschrift Light" panose="020B0502040204020203" pitchFamily="34" charset="0"/>
              </a:rPr>
              <a:t>MMD „Merhamet“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69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71BC53-3C53-AE65-569B-67DDD09B5E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63" y="1501678"/>
            <a:ext cx="3925947" cy="2944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9BA84-F7D8-4777-521A-EAF5B28727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50" y="3467100"/>
            <a:ext cx="3718317" cy="27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44A69-0078-3059-536E-2B7D9430E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FD7F3CD3-8E7E-58D8-8588-74B533755268}"/>
              </a:ext>
            </a:extLst>
          </p:cNvPr>
          <p:cNvSpPr/>
          <p:nvPr/>
        </p:nvSpPr>
        <p:spPr>
          <a:xfrm>
            <a:off x="1044293" y="1902543"/>
            <a:ext cx="5548236" cy="3915444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0CF67-1CF3-BEA6-CEC3-5EE6F7F011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595619" cy="739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327A66-F550-FEB4-8C91-0AD6A6724B78}"/>
              </a:ext>
            </a:extLst>
          </p:cNvPr>
          <p:cNvSpPr txBox="1"/>
          <p:nvPr/>
        </p:nvSpPr>
        <p:spPr>
          <a:xfrm>
            <a:off x="1548581" y="1040013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19) POSLOVNI PROSTOR U ULICI P.O. ZVIJEZDA 40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DD0DDE-0EE4-33D8-7DF3-FC40A7BB3437}"/>
              </a:ext>
            </a:extLst>
          </p:cNvPr>
          <p:cNvSpPr txBox="1"/>
          <p:nvPr/>
        </p:nvSpPr>
        <p:spPr>
          <a:xfrm>
            <a:off x="1224115" y="2274037"/>
            <a:ext cx="609845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103m</a:t>
            </a:r>
            <a:r>
              <a:rPr lang="bs-Latn-BA" baseline="30000" dirty="0"/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b="1" dirty="0">
                <a:solidFill>
                  <a:schemeClr val="accent5">
                    <a:lumMod val="50000"/>
                  </a:schemeClr>
                </a:solidFill>
                <a:latin typeface="Bahnschrift Light" panose="020B0502040204020203" pitchFamily="34" charset="0"/>
              </a:rPr>
              <a:t>SLOBODAN (potrebna sanacija)</a:t>
            </a:r>
            <a:endParaRPr lang="bs-Latn-BA" b="1" dirty="0">
              <a:solidFill>
                <a:schemeClr val="accent5">
                  <a:lumMod val="75000"/>
                </a:schemeClr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6KM/m</a:t>
            </a:r>
            <a:r>
              <a:rPr lang="bs-Latn-BA" baseline="30000" dirty="0"/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462" y="1501678"/>
            <a:ext cx="4131950" cy="3098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51" y="3774447"/>
            <a:ext cx="4031915" cy="290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5DBF8-F2F8-0A63-4F37-0E2F37FF9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6D9B0650-ADB6-5D8C-C93F-9BB95C0D1F9A}"/>
              </a:ext>
            </a:extLst>
          </p:cNvPr>
          <p:cNvSpPr/>
          <p:nvPr/>
        </p:nvSpPr>
        <p:spPr>
          <a:xfrm>
            <a:off x="1044293" y="1902543"/>
            <a:ext cx="5548236" cy="3915444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1E38B-F579-80AC-2DE0-814F67161B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595619" cy="739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9A7D15-3048-AFD1-00D3-37F2ABCCDBF1}"/>
              </a:ext>
            </a:extLst>
          </p:cNvPr>
          <p:cNvSpPr txBox="1"/>
          <p:nvPr/>
        </p:nvSpPr>
        <p:spPr>
          <a:xfrm>
            <a:off x="1548581" y="1040013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20) POSLOVNI PROSTOR U ULICI P.O. ZVIJEZDA 46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CE51B-B8D3-77B1-F95F-3D1755332162}"/>
              </a:ext>
            </a:extLst>
          </p:cNvPr>
          <p:cNvSpPr txBox="1"/>
          <p:nvPr/>
        </p:nvSpPr>
        <p:spPr>
          <a:xfrm>
            <a:off x="1224115" y="2274037"/>
            <a:ext cx="609845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103m</a:t>
            </a:r>
            <a:r>
              <a:rPr lang="bs-Latn-BA" baseline="30000" dirty="0"/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b="1" dirty="0">
              <a:solidFill>
                <a:schemeClr val="accent5">
                  <a:lumMod val="50000"/>
                </a:schemeClr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UB „Bosnae – Zelene beretke“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120,51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D32A86-6E0A-C8F8-322E-EC1E24DF87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776" y="1558300"/>
            <a:ext cx="4178373" cy="31337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56FCD7-10F3-82FE-B845-0AA0C3B9CA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082" y="3554367"/>
            <a:ext cx="2844742" cy="313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7D60E-87D3-C53F-9DE7-C2C899929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CA5FDA0C-75D0-2F2C-C6FE-3B6539173EDF}"/>
              </a:ext>
            </a:extLst>
          </p:cNvPr>
          <p:cNvSpPr/>
          <p:nvPr/>
        </p:nvSpPr>
        <p:spPr>
          <a:xfrm>
            <a:off x="1044293" y="1902543"/>
            <a:ext cx="5548236" cy="3915444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D3409-B95B-2F16-9F55-25B665A8A8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595619" cy="739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259AF-4A02-B4DD-5D2B-23C384B281A0}"/>
              </a:ext>
            </a:extLst>
          </p:cNvPr>
          <p:cNvSpPr txBox="1"/>
          <p:nvPr/>
        </p:nvSpPr>
        <p:spPr>
          <a:xfrm>
            <a:off x="1548581" y="1040013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21) POSLOVNI PROSTOR U ULICI P.O. ZVIJEZDA 48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78255-3351-F438-F4EF-527AFA315E0D}"/>
              </a:ext>
            </a:extLst>
          </p:cNvPr>
          <p:cNvSpPr txBox="1"/>
          <p:nvPr/>
        </p:nvSpPr>
        <p:spPr>
          <a:xfrm>
            <a:off x="1224115" y="2274037"/>
            <a:ext cx="609845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103m</a:t>
            </a:r>
            <a:r>
              <a:rPr lang="bs-Latn-BA" baseline="30000" dirty="0"/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b="1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Udruženje „MAK“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121,68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818E4A-2371-DBE4-A3F6-8B5AFA7EB4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95" y="1691035"/>
            <a:ext cx="3156156" cy="2367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730D6D-77F6-09AE-8114-34E06B2F7A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446" y="3630650"/>
            <a:ext cx="3338051" cy="25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2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8FE35-F18D-A5F1-546B-311D01D04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BB57EE06-620F-2CB8-59C6-C888DFEF5816}"/>
              </a:ext>
            </a:extLst>
          </p:cNvPr>
          <p:cNvSpPr/>
          <p:nvPr/>
        </p:nvSpPr>
        <p:spPr>
          <a:xfrm>
            <a:off x="1044293" y="1902543"/>
            <a:ext cx="5548236" cy="3915444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E2DE1-A26F-3D9B-509E-A5A016F64E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595619" cy="739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E14D4C-5D1B-CA24-2827-D44F20D56CCA}"/>
              </a:ext>
            </a:extLst>
          </p:cNvPr>
          <p:cNvSpPr txBox="1"/>
          <p:nvPr/>
        </p:nvSpPr>
        <p:spPr>
          <a:xfrm>
            <a:off x="1548581" y="1040013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22) POSLOVNI PROSTOR U ULICI KOBILJA GLAVA BROJ 18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6A0557-DA37-5919-937E-D583E2877AE4}"/>
              </a:ext>
            </a:extLst>
          </p:cNvPr>
          <p:cNvSpPr txBox="1"/>
          <p:nvPr/>
        </p:nvSpPr>
        <p:spPr>
          <a:xfrm>
            <a:off x="1224115" y="2274037"/>
            <a:ext cx="609845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49m</a:t>
            </a:r>
            <a:r>
              <a:rPr lang="bs-Latn-BA" baseline="30000" dirty="0"/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b="1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Menzira Omerspahić Ćosić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344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D9FC3A-50C3-1841-AC48-D8F14EFC4C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316" y="4129571"/>
            <a:ext cx="3466177" cy="2520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15FEFF-9D92-F975-7959-AC15014C1B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51" y="1827544"/>
            <a:ext cx="3743249" cy="280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F2E57-BD54-BADE-FA19-9439565AB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83094196-8D7C-F3AE-C377-1031696A566E}"/>
              </a:ext>
            </a:extLst>
          </p:cNvPr>
          <p:cNvSpPr/>
          <p:nvPr/>
        </p:nvSpPr>
        <p:spPr>
          <a:xfrm>
            <a:off x="1044293" y="1902543"/>
            <a:ext cx="5548236" cy="3915444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6139D-F532-62A3-EA95-8CF6800B8FF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595619" cy="739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D25E3F-5B47-FDEE-37EA-8D9350A8D20F}"/>
              </a:ext>
            </a:extLst>
          </p:cNvPr>
          <p:cNvSpPr txBox="1"/>
          <p:nvPr/>
        </p:nvSpPr>
        <p:spPr>
          <a:xfrm>
            <a:off x="1548581" y="1040013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23) POSLOVNI PROSTOR U ULICI RAŠIDA BEŠLIJE br. 5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E4115-EB6C-0F51-3492-F3D3D1FD1F2D}"/>
              </a:ext>
            </a:extLst>
          </p:cNvPr>
          <p:cNvSpPr txBox="1"/>
          <p:nvPr/>
        </p:nvSpPr>
        <p:spPr>
          <a:xfrm>
            <a:off x="1224115" y="2274037"/>
            <a:ext cx="609845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13 m</a:t>
            </a:r>
            <a:r>
              <a:rPr lang="bs-Latn-BA" baseline="30000" dirty="0"/>
              <a:t>2</a:t>
            </a:r>
            <a:endParaRPr lang="bs-Latn-BA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b="1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Jamaković Hasija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45,63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7B3AFE-265D-0C81-2105-9A3479DD4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950" y="1902543"/>
            <a:ext cx="3452935" cy="39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9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F158D-8F4C-E824-EA69-89EB3B4A9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8697EB9E-5FE5-E183-8B59-1B3D43E2A3ED}"/>
              </a:ext>
            </a:extLst>
          </p:cNvPr>
          <p:cNvSpPr/>
          <p:nvPr/>
        </p:nvSpPr>
        <p:spPr>
          <a:xfrm>
            <a:off x="1044293" y="1902543"/>
            <a:ext cx="5548236" cy="3915444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451024-B681-23EC-26B6-B2D994F7F9C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595619" cy="739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B9A405-0417-ED49-B8D5-EFE940A7508E}"/>
              </a:ext>
            </a:extLst>
          </p:cNvPr>
          <p:cNvSpPr txBox="1"/>
          <p:nvPr/>
        </p:nvSpPr>
        <p:spPr>
          <a:xfrm>
            <a:off x="1548581" y="1040013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24) POSLOVNI PROSTOR U ULICI NOVA CESTA br. 1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8C458-D2C8-B3EB-BF35-3B55D18F4EC6}"/>
              </a:ext>
            </a:extLst>
          </p:cNvPr>
          <p:cNvSpPr txBox="1"/>
          <p:nvPr/>
        </p:nvSpPr>
        <p:spPr>
          <a:xfrm>
            <a:off x="1217972" y="2388035"/>
            <a:ext cx="6098458" cy="2944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5 m</a:t>
            </a:r>
            <a:r>
              <a:rPr lang="bs-Latn-BA" baseline="30000" dirty="0"/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b="1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Udruženje „Aktiva“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11,70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1FBD87-EB7F-64B4-9CBF-BDE1D7A74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331" y="1705875"/>
            <a:ext cx="3460956" cy="2595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9B4CE6-B06C-1E8F-BF50-6D8CCFAB11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75" y="3222271"/>
            <a:ext cx="3460955" cy="259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0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61F75-D766-5A68-6E95-E5B095B0B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6" y="936521"/>
            <a:ext cx="737418" cy="915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2A3DC3-D3BD-407C-C754-365F61CEFD6C}"/>
              </a:ext>
            </a:extLst>
          </p:cNvPr>
          <p:cNvSpPr txBox="1"/>
          <p:nvPr/>
        </p:nvSpPr>
        <p:spPr>
          <a:xfrm>
            <a:off x="1415844" y="1905033"/>
            <a:ext cx="95766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 algn="just">
              <a:buFont typeface="Wingdings" panose="05000000000000000000" pitchFamily="2" charset="2"/>
              <a:buChar char="Ø"/>
            </a:pPr>
            <a:r>
              <a:rPr lang="bs-Latn-BA" dirty="0"/>
              <a:t>Digitalni registar poslovnih prostora uključuje ukupno 26 poslovnih prostora, koji se prostire na </a:t>
            </a:r>
            <a:r>
              <a:rPr lang="bs-Latn-BA"/>
              <a:t>ukupno 1459,96 </a:t>
            </a:r>
            <a:r>
              <a:rPr lang="bs-Latn-BA" dirty="0"/>
              <a:t>m</a:t>
            </a:r>
            <a:r>
              <a:rPr lang="bs-Latn-BA" baseline="30000" dirty="0"/>
              <a:t>2</a:t>
            </a:r>
            <a:r>
              <a:rPr lang="bs-Latn-BA" dirty="0"/>
              <a:t>, a koji su klasificirani u 3 zone.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bs-Latn-BA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s-Latn-BA" dirty="0"/>
              <a:t>Zone u kojima se nalaze poslovne prostorije su kako slijedi: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bs-Latn-BA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s-Latn-BA" dirty="0"/>
              <a:t>I zona – obuhvata sljedeće ulice: Igmanska (od UNIS – PSC Vogošća do Semizovačke petlje), Jošanička, Omladinska, Izeta Delića, Tome Mendeša, Braće Halać, Samira Gradišića, Spasoje Blagovčanina, Braće Kršo, Feriza Merzuka, Nova Industrijska zona UNIS i Akifa ef. Biserovića.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bs-Latn-BA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s-Latn-BA" dirty="0"/>
              <a:t>II zona – obuhvata sljedeće ulice:  Vogošćanskih odreda, Branilaca vijenca, P. O. Zvijezda, Skendera Kulenovića, Safeta Krupića, 24. juna i Remzije Veje.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bs-Latn-BA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s-Latn-BA" dirty="0"/>
              <a:t>III zona – obuhvata ulice i naselja koja nisu obuhvaćena I i II zonom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36536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61F75-D766-5A68-6E95-E5B095B0B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6" y="936521"/>
            <a:ext cx="737418" cy="915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2A3DC3-D3BD-407C-C754-365F61CEFD6C}"/>
              </a:ext>
            </a:extLst>
          </p:cNvPr>
          <p:cNvSpPr txBox="1"/>
          <p:nvPr/>
        </p:nvSpPr>
        <p:spPr>
          <a:xfrm>
            <a:off x="1569156" y="643614"/>
            <a:ext cx="883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endParaRPr lang="bs-Latn-BA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s-Latn-BA" dirty="0"/>
              <a:t>U zoni I se nalazi ukupno 11 poslovnih prostora, koji se prostiru na 390,96 m</a:t>
            </a:r>
            <a:r>
              <a:rPr lang="bs-Latn-BA" baseline="30000" dirty="0"/>
              <a:t>2</a:t>
            </a:r>
          </a:p>
          <a:p>
            <a:pPr algn="just"/>
            <a:endParaRPr lang="bs-Latn-BA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s-Latn-BA" dirty="0"/>
              <a:t>U zoni II se nalazi ukupno 11 poslovnih prostora, koji se prostiru na 952 m</a:t>
            </a:r>
            <a:r>
              <a:rPr lang="bs-Latn-BA" baseline="30000" dirty="0"/>
              <a:t>2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bs-Latn-BA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s-Latn-BA" dirty="0"/>
              <a:t>U zoni III se nalazi ukupno 4 poslovna prostora, koji se prostiru na 117 m</a:t>
            </a:r>
            <a:r>
              <a:rPr lang="bs-Latn-BA" baseline="30000" dirty="0"/>
              <a:t>2.</a:t>
            </a:r>
            <a:endParaRPr lang="bs-Latn-BA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1746896"/>
              </p:ext>
            </p:extLst>
          </p:nvPr>
        </p:nvGraphicFramePr>
        <p:xfrm>
          <a:off x="1930400" y="2551289"/>
          <a:ext cx="7969956" cy="4018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551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237290-C182-A6AF-2528-258B1D93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3" y="818534"/>
            <a:ext cx="718416" cy="892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F51873-0C07-2456-21B6-CD3A7C513E03}"/>
              </a:ext>
            </a:extLst>
          </p:cNvPr>
          <p:cNvSpPr txBox="1"/>
          <p:nvPr/>
        </p:nvSpPr>
        <p:spPr>
          <a:xfrm>
            <a:off x="1592826" y="1078085"/>
            <a:ext cx="7698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1) POSLOVNI PROSTOR U </a:t>
            </a:r>
            <a:r>
              <a:rPr lang="bs-Latn-BA" sz="2400" dirty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ULICI SAMIRA GRADIŠIĆA BROJ 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3352D2-D6D0-46B4-69D0-57F8885F4C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967" y="3910886"/>
            <a:ext cx="3598607" cy="26989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8AB9E5-B017-FF34-CC01-09E625C778B6}"/>
              </a:ext>
            </a:extLst>
          </p:cNvPr>
          <p:cNvSpPr/>
          <p:nvPr/>
        </p:nvSpPr>
        <p:spPr>
          <a:xfrm>
            <a:off x="1067573" y="2168582"/>
            <a:ext cx="5028427" cy="42549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s-Latn-B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E1628E-131B-ADE2-7E5A-C1F7359BD6A2}"/>
              </a:ext>
            </a:extLst>
          </p:cNvPr>
          <p:cNvSpPr txBox="1"/>
          <p:nvPr/>
        </p:nvSpPr>
        <p:spPr>
          <a:xfrm>
            <a:off x="1258915" y="2618225"/>
            <a:ext cx="46457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20m</a:t>
            </a:r>
            <a:r>
              <a:rPr lang="bs-Latn-BA" baseline="30000" dirty="0">
                <a:latin typeface="Bahnschrift Light" panose="020B0502040204020203" pitchFamily="34" charset="0"/>
              </a:rPr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Remote d.o.o.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292,50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4"/>
              </a:rPr>
              <a:t>Lokacija </a:t>
            </a: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6E5736-4E78-088E-0BB2-4151CC6979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225" y="1920978"/>
            <a:ext cx="3957484" cy="250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1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76E350-CCB2-0012-34A8-CF7BBAF3D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0" y="818535"/>
            <a:ext cx="728355" cy="904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D93188-B649-4AFD-4172-9F3A5046AE1A}"/>
              </a:ext>
            </a:extLst>
          </p:cNvPr>
          <p:cNvSpPr txBox="1"/>
          <p:nvPr/>
        </p:nvSpPr>
        <p:spPr>
          <a:xfrm>
            <a:off x="1489586" y="1040014"/>
            <a:ext cx="9940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b="1" dirty="0">
                <a:latin typeface="Bahnschrift SemiBold SemiConden" panose="020B0502040204020203" pitchFamily="34" charset="0"/>
              </a:rPr>
              <a:t>2) POSLOVNI PROSTOR U ULICI BRAĆE HALAĆ BROJ 12.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70BA29-CC6C-8081-74BF-043873FA66AB}"/>
              </a:ext>
            </a:extLst>
          </p:cNvPr>
          <p:cNvSpPr txBox="1"/>
          <p:nvPr/>
        </p:nvSpPr>
        <p:spPr>
          <a:xfrm>
            <a:off x="1081164" y="2647528"/>
            <a:ext cx="60320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32m</a:t>
            </a:r>
            <a:r>
              <a:rPr lang="bs-Latn-BA" baseline="30000" dirty="0">
                <a:latin typeface="Bahnschrift Light" panose="020B0502040204020203" pitchFamily="34" charset="0"/>
              </a:rPr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El-Max d.o.o.,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                Udruženje „Korak više“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240,32 KM</a:t>
            </a:r>
          </a:p>
          <a:p>
            <a:pPr>
              <a:lnSpc>
                <a:spcPct val="150000"/>
              </a:lnSpc>
            </a:pPr>
            <a:r>
              <a:rPr lang="bs-Latn-BA" dirty="0">
                <a:latin typeface="Bahnschrift Light" panose="020B0502040204020203" pitchFamily="34" charset="0"/>
              </a:rPr>
              <a:t>                        305,10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bs-Latn-BA" dirty="0">
              <a:latin typeface="Bahnschrift Light" panose="020B0502040204020203" pitchFamily="34" charset="0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774D40ED-A95C-768B-436F-51593C128860}"/>
              </a:ext>
            </a:extLst>
          </p:cNvPr>
          <p:cNvSpPr/>
          <p:nvPr/>
        </p:nvSpPr>
        <p:spPr>
          <a:xfrm>
            <a:off x="963177" y="2236640"/>
            <a:ext cx="5353666" cy="3827208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1E1FC1-2297-FC8B-FB0A-9FEF530E70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462" y="1456119"/>
            <a:ext cx="2733366" cy="33229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4C77EC-6F03-56E2-F40C-C170D7B176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85" y="3975509"/>
            <a:ext cx="3583860" cy="264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D0AF48-4833-5355-3232-40C61FC59B9A}"/>
              </a:ext>
            </a:extLst>
          </p:cNvPr>
          <p:cNvSpPr txBox="1"/>
          <p:nvPr/>
        </p:nvSpPr>
        <p:spPr>
          <a:xfrm>
            <a:off x="1592826" y="1078086"/>
            <a:ext cx="7624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3) POSLOVNI PROSTOR U </a:t>
            </a:r>
            <a:r>
              <a:rPr lang="bs-Latn-BA" sz="2400" dirty="0">
                <a:solidFill>
                  <a:schemeClr val="accent1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ULICI BRAĆE KRŠO BB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FB159-798D-6877-E7CF-F5339F8A3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2" y="818534"/>
            <a:ext cx="743103" cy="922941"/>
          </a:xfrm>
          <a:prstGeom prst="rect">
            <a:avLst/>
          </a:prstGeom>
        </p:spPr>
      </p:pic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C12972D1-56A5-FC1D-27F8-5FBB7BF8019E}"/>
              </a:ext>
            </a:extLst>
          </p:cNvPr>
          <p:cNvSpPr/>
          <p:nvPr/>
        </p:nvSpPr>
        <p:spPr>
          <a:xfrm>
            <a:off x="1044293" y="1968908"/>
            <a:ext cx="5353666" cy="4658860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C09E9F-948F-1AD0-B084-76E67733D494}"/>
              </a:ext>
            </a:extLst>
          </p:cNvPr>
          <p:cNvSpPr txBox="1"/>
          <p:nvPr/>
        </p:nvSpPr>
        <p:spPr>
          <a:xfrm>
            <a:off x="1245924" y="2719260"/>
            <a:ext cx="4780407" cy="377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26 m</a:t>
            </a:r>
            <a:r>
              <a:rPr lang="bs-Latn-BA" baseline="30000" dirty="0">
                <a:latin typeface="Bahnschrift Light" panose="020B0502040204020203" pitchFamily="34" charset="0"/>
              </a:rPr>
              <a:t>2   </a:t>
            </a: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</a:rPr>
              <a:t>(dvije poslovnice od po 13</a:t>
            </a:r>
            <a:r>
              <a:rPr lang="bs-Latn-BA" dirty="0">
                <a:latin typeface="Bahnschrift Light" panose="020B0502040204020203" pitchFamily="34" charset="0"/>
              </a:rPr>
              <a:t>m</a:t>
            </a:r>
            <a:r>
              <a:rPr lang="bs-Latn-BA" baseline="30000" dirty="0">
                <a:latin typeface="Bahnschrift Light" panose="020B0502040204020203" pitchFamily="34" charset="0"/>
              </a:rPr>
              <a:t>2</a:t>
            </a:r>
            <a:r>
              <a:rPr lang="bs-Latn-BA" dirty="0">
                <a:latin typeface="Bahnschrift Light" panose="020B0502040204020203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baseline="30000" dirty="0">
                <a:latin typeface="Bahnschrift Light" panose="020B0502040204020203" pitchFamily="34" charset="0"/>
              </a:rPr>
              <a:t> </a:t>
            </a:r>
            <a:r>
              <a:rPr lang="bs-Latn-BA" dirty="0">
                <a:latin typeface="Bahnschrift Light" panose="020B0502040204020203" pitchFamily="34" charset="0"/>
              </a:rPr>
              <a:t>Zona: I)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KJKP GRAS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365,04 KM</a:t>
            </a:r>
          </a:p>
          <a:p>
            <a:pPr>
              <a:lnSpc>
                <a:spcPct val="150000"/>
              </a:lnSpc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r-HR" dirty="0"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9A743E-C841-74D3-ABD7-4FCFE0F377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440" y="1741475"/>
            <a:ext cx="3365473" cy="2602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7099AA-BAE8-9471-574C-C710FFAC3F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900" y="2251011"/>
            <a:ext cx="3141304" cy="23559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3FEAB9-C1BB-E690-F13C-98F9E19B54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683" y="4125862"/>
            <a:ext cx="3335875" cy="250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17DABB-6F0E-9828-57DF-518529C67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2" y="818535"/>
            <a:ext cx="728355" cy="904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6B7BFF-2EFE-B151-DD58-DFD453F7E322}"/>
              </a:ext>
            </a:extLst>
          </p:cNvPr>
          <p:cNvSpPr txBox="1"/>
          <p:nvPr/>
        </p:nvSpPr>
        <p:spPr>
          <a:xfrm>
            <a:off x="1592826" y="1040014"/>
            <a:ext cx="7624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4) POSLOVNI PROSTOR U ULICI JOŠANIČKA BROJ 13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98C28-517F-8EC8-A4BB-04C0645BDC83}"/>
              </a:ext>
            </a:extLst>
          </p:cNvPr>
          <p:cNvSpPr txBox="1"/>
          <p:nvPr/>
        </p:nvSpPr>
        <p:spPr>
          <a:xfrm>
            <a:off x="1280268" y="2395404"/>
            <a:ext cx="5636726" cy="2944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43 m</a:t>
            </a:r>
            <a:r>
              <a:rPr lang="bs-Latn-BA" baseline="30000" dirty="0">
                <a:latin typeface="Bahnschrift Light" panose="020B0502040204020203" pitchFamily="34" charset="0"/>
              </a:rPr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Udruženje za sport i rekreaciju invalida</a:t>
            </a:r>
          </a:p>
          <a:p>
            <a:pPr>
              <a:lnSpc>
                <a:spcPct val="150000"/>
              </a:lnSpc>
            </a:pPr>
            <a:r>
              <a:rPr lang="bs-Latn-BA" dirty="0">
                <a:latin typeface="Bahnschrift Light" panose="020B0502040204020203" pitchFamily="34" charset="0"/>
              </a:rPr>
              <a:t>                    UG „Civilne žrtve rata“ Vogošća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50,31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09DA08-B354-BE96-452B-C2FEFA78A2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05" y="3817177"/>
            <a:ext cx="3641477" cy="2731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1125FC-5C16-3617-B40D-DF2DE8DB4A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600" y="1501679"/>
            <a:ext cx="3873910" cy="2905433"/>
          </a:xfrm>
          <a:prstGeom prst="rect">
            <a:avLst/>
          </a:prstGeom>
        </p:spPr>
      </p:pic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0DBB2F55-7C0C-C942-2086-7921CCC79B55}"/>
              </a:ext>
            </a:extLst>
          </p:cNvPr>
          <p:cNvSpPr/>
          <p:nvPr/>
        </p:nvSpPr>
        <p:spPr>
          <a:xfrm>
            <a:off x="908062" y="2137176"/>
            <a:ext cx="6167668" cy="4033685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664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00D3B1-AC80-645E-51B4-23F231C3C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" y="818535"/>
            <a:ext cx="669361" cy="8313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FEB97B-DF05-B663-BD38-BB83D0B4B7D9}"/>
              </a:ext>
            </a:extLst>
          </p:cNvPr>
          <p:cNvSpPr txBox="1"/>
          <p:nvPr/>
        </p:nvSpPr>
        <p:spPr>
          <a:xfrm>
            <a:off x="1592826" y="1040014"/>
            <a:ext cx="78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 SemiConden" panose="020B0502040204020203" pitchFamily="34" charset="0"/>
              </a:rPr>
              <a:t>5) POSLOVNI PROSTOR U ULICI JOŠANIČKA BROJ 46</a:t>
            </a:r>
            <a:endParaRPr lang="bs-Latn-BA" sz="2400" dirty="0">
              <a:solidFill>
                <a:schemeClr val="accent1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0D682FF9-0FB7-6F0E-79CF-1848D22FAB3A}"/>
              </a:ext>
            </a:extLst>
          </p:cNvPr>
          <p:cNvSpPr/>
          <p:nvPr/>
        </p:nvSpPr>
        <p:spPr>
          <a:xfrm>
            <a:off x="1044293" y="2005781"/>
            <a:ext cx="5636726" cy="3642851"/>
          </a:xfrm>
          <a:prstGeom prst="flowChart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bs-Latn-BA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EDC3F8-6660-959C-B0BC-AF5A7FBE6F2A}"/>
              </a:ext>
            </a:extLst>
          </p:cNvPr>
          <p:cNvSpPr txBox="1"/>
          <p:nvPr/>
        </p:nvSpPr>
        <p:spPr>
          <a:xfrm>
            <a:off x="1297857" y="2424900"/>
            <a:ext cx="56367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Površina: 37,4 m</a:t>
            </a:r>
            <a:r>
              <a:rPr lang="bs-Latn-BA" baseline="30000" dirty="0">
                <a:latin typeface="Bahnschrift Light" panose="020B0502040204020203" pitchFamily="34" charset="0"/>
              </a:rPr>
              <a:t>2</a:t>
            </a:r>
            <a:endParaRPr lang="bs-Latn-BA" dirty="0"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Zona: 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Status: </a:t>
            </a:r>
            <a:r>
              <a:rPr lang="bs-Latn-BA" dirty="0">
                <a:solidFill>
                  <a:srgbClr val="C00000"/>
                </a:solidFill>
              </a:rPr>
              <a:t>IZDAT</a:t>
            </a:r>
            <a:endParaRPr lang="bs-Latn-BA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Zakupac: JP BH POŠTA d.o.o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s-Latn-BA" dirty="0">
                <a:latin typeface="Bahnschrift Light" panose="020B0502040204020203" pitchFamily="34" charset="0"/>
              </a:rPr>
              <a:t>Zakupnina: 627,71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Bahnschrift Light" panose="020B0502040204020203" pitchFamily="34" charset="0"/>
                <a:cs typeface="Arial" panose="020B0604020202020204" pitchFamily="34" charset="0"/>
                <a:hlinkClick r:id="rId3"/>
              </a:rPr>
              <a:t>Lokacija</a:t>
            </a:r>
            <a:endParaRPr lang="bs-Latn-BA" dirty="0">
              <a:latin typeface="Bahnschrift Ligh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B740A1-19D7-BF7E-3BCC-5030A772B2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454" y="2005781"/>
            <a:ext cx="3033253" cy="364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1321</TotalTime>
  <Words>1155</Words>
  <Application>Microsoft Office PowerPoint</Application>
  <PresentationFormat>Widescreen</PresentationFormat>
  <Paragraphs>213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Bahnschrift Light</vt:lpstr>
      <vt:lpstr>Bahnschrift SemiBold SemiConden</vt:lpstr>
      <vt:lpstr>Calibri</vt:lpstr>
      <vt:lpstr>Gill Sans MT</vt:lpstr>
      <vt:lpstr>Wingdings</vt:lpstr>
      <vt:lpstr>Wingdings 2</vt:lpstr>
      <vt:lpstr>Dividend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Amra Delić</dc:creator>
  <cp:lastModifiedBy>Amra Delić</cp:lastModifiedBy>
  <cp:revision>41</cp:revision>
  <cp:lastPrinted>2026-06-09T12:50:07Z</cp:lastPrinted>
  <dcterms:created xsi:type="dcterms:W3CDTF">2026-05-15T13:22:49Z</dcterms:created>
  <dcterms:modified xsi:type="dcterms:W3CDTF">2026-06-12T11:08:19Z</dcterms:modified>
</cp:coreProperties>
</file>